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4"/>
  </p:notesMasterIdLst>
  <p:sldIdLst>
    <p:sldId id="256" r:id="rId2"/>
    <p:sldId id="257" r:id="rId3"/>
    <p:sldId id="272" r:id="rId4"/>
    <p:sldId id="260" r:id="rId5"/>
    <p:sldId id="280" r:id="rId6"/>
    <p:sldId id="266" r:id="rId7"/>
    <p:sldId id="258" r:id="rId8"/>
    <p:sldId id="263" r:id="rId9"/>
    <p:sldId id="265" r:id="rId10"/>
    <p:sldId id="281" r:id="rId11"/>
    <p:sldId id="282" r:id="rId12"/>
    <p:sldId id="275" r:id="rId13"/>
    <p:sldId id="261" r:id="rId14"/>
    <p:sldId id="269" r:id="rId15"/>
    <p:sldId id="267" r:id="rId16"/>
    <p:sldId id="268" r:id="rId17"/>
    <p:sldId id="270" r:id="rId18"/>
    <p:sldId id="285" r:id="rId19"/>
    <p:sldId id="284" r:id="rId20"/>
    <p:sldId id="283" r:id="rId21"/>
    <p:sldId id="279" r:id="rId22"/>
    <p:sldId id="278" r:id="rId23"/>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00000"/>
    <a:srgbClr val="99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1" d="100"/>
          <a:sy n="111" d="100"/>
        </p:scale>
        <p:origin x="-1614" y="-7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2.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609FF08-CB62-4083-B64A-0B86D78C7ED9}" type="datetimeFigureOut">
              <a:rPr lang="es-ES" smtClean="0"/>
              <a:pPr/>
              <a:t>22/09/2015</a:t>
            </a:fld>
            <a:endParaRPr lang="es-E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252C1C-C2BB-4032-980A-C12630AC9E34}" type="slidenum">
              <a:rPr lang="es-ES" smtClean="0"/>
              <a:pPr/>
              <a:t>‹Nº›</a:t>
            </a:fld>
            <a:endParaRPr lang="es-ES"/>
          </a:p>
        </p:txBody>
      </p:sp>
    </p:spTree>
    <p:extLst>
      <p:ext uri="{BB962C8B-B14F-4D97-AF65-F5344CB8AC3E}">
        <p14:creationId xmlns:p14="http://schemas.microsoft.com/office/powerpoint/2010/main" val="37713359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10" name="9 Triángulo rectángulo"/>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8 Título"/>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s-ES" smtClean="0"/>
              <a:t>Haga clic para modificar el estilo de título del patrón</a:t>
            </a:r>
            <a:endParaRPr kumimoji="0" lang="en-US"/>
          </a:p>
        </p:txBody>
      </p:sp>
      <p:sp>
        <p:nvSpPr>
          <p:cNvPr id="17" name="16 Subtítulo"/>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s-ES" smtClean="0"/>
              <a:t>Haga clic para modificar el estilo de subtítulo del patrón</a:t>
            </a:r>
            <a:endParaRPr kumimoji="0" lang="en-US"/>
          </a:p>
        </p:txBody>
      </p:sp>
      <p:grpSp>
        <p:nvGrpSpPr>
          <p:cNvPr id="2" name="1 Grupo"/>
          <p:cNvGrpSpPr/>
          <p:nvPr/>
        </p:nvGrpSpPr>
        <p:grpSpPr>
          <a:xfrm>
            <a:off x="-3765" y="4953000"/>
            <a:ext cx="9147765" cy="1912088"/>
            <a:chOff x="-3765" y="4832896"/>
            <a:chExt cx="9147765" cy="2032192"/>
          </a:xfrm>
        </p:grpSpPr>
        <p:sp>
          <p:nvSpPr>
            <p:cNvPr id="7" name="6 Forma libre"/>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7 Forma libre"/>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10 Forma libre"/>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11 Conector recto"/>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29 Marcador de fecha"/>
          <p:cNvSpPr>
            <a:spLocks noGrp="1"/>
          </p:cNvSpPr>
          <p:nvPr>
            <p:ph type="dt" sz="half" idx="10"/>
          </p:nvPr>
        </p:nvSpPr>
        <p:spPr/>
        <p:txBody>
          <a:bodyPr/>
          <a:lstStyle>
            <a:lvl1pPr>
              <a:defRPr>
                <a:solidFill>
                  <a:srgbClr val="FFFFFF"/>
                </a:solidFill>
              </a:defRPr>
            </a:lvl1pPr>
            <a:extLst/>
          </a:lstStyle>
          <a:p>
            <a:fld id="{65A5534B-D44F-489E-9802-1E4E9D561106}" type="datetimeFigureOut">
              <a:rPr lang="es-ES" smtClean="0"/>
              <a:pPr/>
              <a:t>22/09/2015</a:t>
            </a:fld>
            <a:endParaRPr lang="es-ES"/>
          </a:p>
        </p:txBody>
      </p:sp>
      <p:sp>
        <p:nvSpPr>
          <p:cNvPr id="19" name="18 Marcador de pie de página"/>
          <p:cNvSpPr>
            <a:spLocks noGrp="1"/>
          </p:cNvSpPr>
          <p:nvPr>
            <p:ph type="ftr" sz="quarter" idx="11"/>
          </p:nvPr>
        </p:nvSpPr>
        <p:spPr/>
        <p:txBody>
          <a:bodyPr/>
          <a:lstStyle>
            <a:lvl1pPr>
              <a:defRPr>
                <a:solidFill>
                  <a:schemeClr val="accent1">
                    <a:tint val="20000"/>
                  </a:schemeClr>
                </a:solidFill>
              </a:defRPr>
            </a:lvl1pPr>
            <a:extLst/>
          </a:lstStyle>
          <a:p>
            <a:endParaRPr lang="es-ES"/>
          </a:p>
        </p:txBody>
      </p:sp>
      <p:sp>
        <p:nvSpPr>
          <p:cNvPr id="27" name="26 Marcador de número de diapositiva"/>
          <p:cNvSpPr>
            <a:spLocks noGrp="1"/>
          </p:cNvSpPr>
          <p:nvPr>
            <p:ph type="sldNum" sz="quarter" idx="12"/>
          </p:nvPr>
        </p:nvSpPr>
        <p:spPr/>
        <p:txBody>
          <a:bodyPr/>
          <a:lstStyle>
            <a:lvl1pPr>
              <a:defRPr>
                <a:solidFill>
                  <a:srgbClr val="FFFFFF"/>
                </a:solidFill>
              </a:defRPr>
            </a:lvl1pPr>
            <a:extLst/>
          </a:lstStyle>
          <a:p>
            <a:fld id="{BE565731-BE0B-433F-834B-E2B4A260C45B}"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fld id="{65A5534B-D44F-489E-9802-1E4E9D561106}" type="datetimeFigureOut">
              <a:rPr lang="es-ES" smtClean="0"/>
              <a:pPr/>
              <a:t>22/09/2015</a:t>
            </a:fld>
            <a:endParaRPr lang="es-ES"/>
          </a:p>
        </p:txBody>
      </p:sp>
      <p:sp>
        <p:nvSpPr>
          <p:cNvPr id="5" name="4 Marcador de pie de página"/>
          <p:cNvSpPr>
            <a:spLocks noGrp="1"/>
          </p:cNvSpPr>
          <p:nvPr>
            <p:ph type="ftr" sz="quarter" idx="11"/>
          </p:nvPr>
        </p:nvSpPr>
        <p:spPr/>
        <p:txBody>
          <a:bodyPr/>
          <a:lstStyle>
            <a:extLst/>
          </a:lstStyle>
          <a:p>
            <a:endParaRPr lang="es-ES"/>
          </a:p>
        </p:txBody>
      </p:sp>
      <p:sp>
        <p:nvSpPr>
          <p:cNvPr id="6" name="5 Marcador de número de diapositiva"/>
          <p:cNvSpPr>
            <a:spLocks noGrp="1"/>
          </p:cNvSpPr>
          <p:nvPr>
            <p:ph type="sldNum" sz="quarter" idx="12"/>
          </p:nvPr>
        </p:nvSpPr>
        <p:spPr/>
        <p:txBody>
          <a:bodyPr/>
          <a:lstStyle>
            <a:extLst/>
          </a:lstStyle>
          <a:p>
            <a:fld id="{BE565731-BE0B-433F-834B-E2B4A260C45B}" type="slidenum">
              <a:rPr lang="es-ES" smtClean="0"/>
              <a:pPr/>
              <a:t>‹Nº›</a:t>
            </a:fld>
            <a:endParaRPr lang="es-ES"/>
          </a:p>
        </p:txBody>
      </p:sp>
      <p:sp>
        <p:nvSpPr>
          <p:cNvPr id="7" name="6 Título"/>
          <p:cNvSpPr>
            <a:spLocks noGrp="1"/>
          </p:cNvSpPr>
          <p:nvPr>
            <p:ph type="title"/>
          </p:nvPr>
        </p:nvSpPr>
        <p:spPr/>
        <p:txBody>
          <a:bodyPr rtlCol="0"/>
          <a:lstStyle>
            <a:extLst/>
          </a:lstStyle>
          <a:p>
            <a:r>
              <a:rPr kumimoji="0" lang="es-ES" smtClean="0"/>
              <a:t>Haga clic para modificar el estilo de título del patrón</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s-ES" smtClean="0"/>
              <a:t>Haga clic para modificar el estilo de texto del patrón</a:t>
            </a:r>
          </a:p>
        </p:txBody>
      </p:sp>
      <p:sp>
        <p:nvSpPr>
          <p:cNvPr id="4" name="3 Marcador de fecha"/>
          <p:cNvSpPr>
            <a:spLocks noGrp="1"/>
          </p:cNvSpPr>
          <p:nvPr>
            <p:ph type="dt" sz="half" idx="10"/>
          </p:nvPr>
        </p:nvSpPr>
        <p:spPr/>
        <p:txBody>
          <a:bodyPr/>
          <a:lstStyle>
            <a:extLst/>
          </a:lstStyle>
          <a:p>
            <a:fld id="{65A5534B-D44F-489E-9802-1E4E9D561106}" type="datetimeFigureOut">
              <a:rPr lang="es-ES" smtClean="0"/>
              <a:pPr/>
              <a:t>22/09/2015</a:t>
            </a:fld>
            <a:endParaRPr lang="es-ES"/>
          </a:p>
        </p:txBody>
      </p:sp>
      <p:sp>
        <p:nvSpPr>
          <p:cNvPr id="5" name="4 Marcador de pie de página"/>
          <p:cNvSpPr>
            <a:spLocks noGrp="1"/>
          </p:cNvSpPr>
          <p:nvPr>
            <p:ph type="ftr" sz="quarter" idx="11"/>
          </p:nvPr>
        </p:nvSpPr>
        <p:spPr/>
        <p:txBody>
          <a:bodyPr/>
          <a:lstStyle>
            <a:extLst/>
          </a:lstStyle>
          <a:p>
            <a:endParaRPr lang="es-ES"/>
          </a:p>
        </p:txBody>
      </p:sp>
      <p:sp>
        <p:nvSpPr>
          <p:cNvPr id="6" name="5 Marcador de número de diapositiva"/>
          <p:cNvSpPr>
            <a:spLocks noGrp="1"/>
          </p:cNvSpPr>
          <p:nvPr>
            <p:ph type="sldNum" sz="quarter" idx="12"/>
          </p:nvPr>
        </p:nvSpPr>
        <p:spPr/>
        <p:txBody>
          <a:bodyPr/>
          <a:lstStyle>
            <a:extLst/>
          </a:lstStyle>
          <a:p>
            <a:fld id="{BE565731-BE0B-433F-834B-E2B4A260C45B}" type="slidenum">
              <a:rPr lang="es-ES" smtClean="0"/>
              <a:pPr/>
              <a:t>‹Nº›</a:t>
            </a:fld>
            <a:endParaRPr lang="es-ES"/>
          </a:p>
        </p:txBody>
      </p:sp>
      <p:sp>
        <p:nvSpPr>
          <p:cNvPr id="7" name="6 Cheurón"/>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7 Cheurón"/>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contenido"/>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extLst/>
          </a:lstStyle>
          <a:p>
            <a:fld id="{65A5534B-D44F-489E-9802-1E4E9D561106}" type="datetimeFigureOut">
              <a:rPr lang="es-ES" smtClean="0"/>
              <a:pPr/>
              <a:t>22/09/2015</a:t>
            </a:fld>
            <a:endParaRPr lang="es-ES"/>
          </a:p>
        </p:txBody>
      </p:sp>
      <p:sp>
        <p:nvSpPr>
          <p:cNvPr id="6" name="5 Marcador de pie de página"/>
          <p:cNvSpPr>
            <a:spLocks noGrp="1"/>
          </p:cNvSpPr>
          <p:nvPr>
            <p:ph type="ftr" sz="quarter" idx="11"/>
          </p:nvPr>
        </p:nvSpPr>
        <p:spPr/>
        <p:txBody>
          <a:bodyPr/>
          <a:lstStyle>
            <a:extLst/>
          </a:lstStyle>
          <a:p>
            <a:endParaRPr lang="es-ES"/>
          </a:p>
        </p:txBody>
      </p:sp>
      <p:sp>
        <p:nvSpPr>
          <p:cNvPr id="7" name="6 Marcador de número de diapositiva"/>
          <p:cNvSpPr>
            <a:spLocks noGrp="1"/>
          </p:cNvSpPr>
          <p:nvPr>
            <p:ph type="sldNum" sz="quarter" idx="12"/>
          </p:nvPr>
        </p:nvSpPr>
        <p:spPr/>
        <p:txBody>
          <a:bodyPr/>
          <a:lstStyle>
            <a:extLst/>
          </a:lstStyle>
          <a:p>
            <a:fld id="{BE565731-BE0B-433F-834B-E2B4A260C45B}" type="slidenum">
              <a:rPr lang="es-ES" smtClean="0"/>
              <a:pPr/>
              <a:t>‹Nº›</a:t>
            </a:fld>
            <a:endParaRPr lang="es-ES"/>
          </a:p>
        </p:txBody>
      </p:sp>
      <p:sp>
        <p:nvSpPr>
          <p:cNvPr id="8" name="7 Título"/>
          <p:cNvSpPr>
            <a:spLocks noGrp="1"/>
          </p:cNvSpPr>
          <p:nvPr>
            <p:ph type="title"/>
          </p:nvPr>
        </p:nvSpPr>
        <p:spPr/>
        <p:txBody>
          <a:bodyPr rtlCol="0"/>
          <a:lstStyle>
            <a:extLst/>
          </a:lstStyle>
          <a:p>
            <a:r>
              <a:rPr kumimoji="0" lang="es-ES" smtClean="0"/>
              <a:t>Haga clic para modificar el estilo de título del patrón</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8229600" cy="1143000"/>
          </a:xfrm>
        </p:spPr>
        <p:txBody>
          <a:bodyPr anchor="ctr"/>
          <a:lstStyle>
            <a:lvl1pPr>
              <a:defRPr/>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smtClean="0"/>
              <a:t>Haga clic para modificar el estilo de texto del patrón</a:t>
            </a:r>
          </a:p>
        </p:txBody>
      </p:sp>
      <p:sp>
        <p:nvSpPr>
          <p:cNvPr id="4" name="3 Marcador de texto"/>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smtClean="0"/>
              <a:t>Haga clic para modificar el estilo de texto del patrón</a:t>
            </a:r>
          </a:p>
        </p:txBody>
      </p:sp>
      <p:sp>
        <p:nvSpPr>
          <p:cNvPr id="5" name="4 Marcador de contenido"/>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6" name="5 Marcador de contenido"/>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0"/>
          </p:nvPr>
        </p:nvSpPr>
        <p:spPr/>
        <p:txBody>
          <a:bodyPr/>
          <a:lstStyle>
            <a:extLst/>
          </a:lstStyle>
          <a:p>
            <a:fld id="{65A5534B-D44F-489E-9802-1E4E9D561106}" type="datetimeFigureOut">
              <a:rPr lang="es-ES" smtClean="0"/>
              <a:pPr/>
              <a:t>22/09/2015</a:t>
            </a:fld>
            <a:endParaRPr lang="es-ES"/>
          </a:p>
        </p:txBody>
      </p:sp>
      <p:sp>
        <p:nvSpPr>
          <p:cNvPr id="8" name="7 Marcador de pie de página"/>
          <p:cNvSpPr>
            <a:spLocks noGrp="1"/>
          </p:cNvSpPr>
          <p:nvPr>
            <p:ph type="ftr" sz="quarter" idx="11"/>
          </p:nvPr>
        </p:nvSpPr>
        <p:spPr/>
        <p:txBody>
          <a:bodyPr/>
          <a:lstStyle>
            <a:extLst/>
          </a:lstStyle>
          <a:p>
            <a:endParaRPr lang="es-ES"/>
          </a:p>
        </p:txBody>
      </p:sp>
      <p:sp>
        <p:nvSpPr>
          <p:cNvPr id="9" name="8 Marcador de número de diapositiva"/>
          <p:cNvSpPr>
            <a:spLocks noGrp="1"/>
          </p:cNvSpPr>
          <p:nvPr>
            <p:ph type="sldNum" sz="quarter" idx="12"/>
          </p:nvPr>
        </p:nvSpPr>
        <p:spPr/>
        <p:txBody>
          <a:bodyPr/>
          <a:lstStyle>
            <a:extLst/>
          </a:lstStyle>
          <a:p>
            <a:fld id="{BE565731-BE0B-433F-834B-E2B4A260C45B}"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3" name="2 Marcador de fecha"/>
          <p:cNvSpPr>
            <a:spLocks noGrp="1"/>
          </p:cNvSpPr>
          <p:nvPr>
            <p:ph type="dt" sz="half" idx="10"/>
          </p:nvPr>
        </p:nvSpPr>
        <p:spPr/>
        <p:txBody>
          <a:bodyPr/>
          <a:lstStyle>
            <a:extLst/>
          </a:lstStyle>
          <a:p>
            <a:fld id="{65A5534B-D44F-489E-9802-1E4E9D561106}" type="datetimeFigureOut">
              <a:rPr lang="es-ES" smtClean="0"/>
              <a:pPr/>
              <a:t>22/09/2015</a:t>
            </a:fld>
            <a:endParaRPr lang="es-ES"/>
          </a:p>
        </p:txBody>
      </p:sp>
      <p:sp>
        <p:nvSpPr>
          <p:cNvPr id="4" name="3 Marcador de pie de página"/>
          <p:cNvSpPr>
            <a:spLocks noGrp="1"/>
          </p:cNvSpPr>
          <p:nvPr>
            <p:ph type="ftr" sz="quarter" idx="11"/>
          </p:nvPr>
        </p:nvSpPr>
        <p:spPr/>
        <p:txBody>
          <a:bodyPr/>
          <a:lstStyle>
            <a:extLst/>
          </a:lstStyle>
          <a:p>
            <a:endParaRPr lang="es-ES"/>
          </a:p>
        </p:txBody>
      </p:sp>
      <p:sp>
        <p:nvSpPr>
          <p:cNvPr id="5" name="4 Marcador de número de diapositiva"/>
          <p:cNvSpPr>
            <a:spLocks noGrp="1"/>
          </p:cNvSpPr>
          <p:nvPr>
            <p:ph type="sldNum" sz="quarter" idx="12"/>
          </p:nvPr>
        </p:nvSpPr>
        <p:spPr/>
        <p:txBody>
          <a:bodyPr/>
          <a:lstStyle>
            <a:extLst/>
          </a:lstStyle>
          <a:p>
            <a:fld id="{BE565731-BE0B-433F-834B-E2B4A260C45B}" type="slidenum">
              <a:rPr lang="es-ES" smtClean="0"/>
              <a:pPr/>
              <a:t>‹Nº›</a:t>
            </a:fld>
            <a:endParaRPr lang="es-ES"/>
          </a:p>
        </p:txBody>
      </p:sp>
      <p:sp>
        <p:nvSpPr>
          <p:cNvPr id="6" name="5 Título"/>
          <p:cNvSpPr>
            <a:spLocks noGrp="1"/>
          </p:cNvSpPr>
          <p:nvPr>
            <p:ph type="title"/>
          </p:nvPr>
        </p:nvSpPr>
        <p:spPr/>
        <p:txBody>
          <a:bodyPr rtlCol="0"/>
          <a:lstStyle>
            <a:extLst/>
          </a:lstStyle>
          <a:p>
            <a:r>
              <a:rPr kumimoji="0" lang="es-ES" smtClean="0"/>
              <a:t>Haga clic para modificar el estilo de título del patrón</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extLst/>
          </a:lstStyle>
          <a:p>
            <a:fld id="{65A5534B-D44F-489E-9802-1E4E9D561106}" type="datetimeFigureOut">
              <a:rPr lang="es-ES" smtClean="0"/>
              <a:pPr/>
              <a:t>22/09/2015</a:t>
            </a:fld>
            <a:endParaRPr lang="es-ES"/>
          </a:p>
        </p:txBody>
      </p:sp>
      <p:sp>
        <p:nvSpPr>
          <p:cNvPr id="3" name="2 Marcador de pie de página"/>
          <p:cNvSpPr>
            <a:spLocks noGrp="1"/>
          </p:cNvSpPr>
          <p:nvPr>
            <p:ph type="ftr" sz="quarter" idx="11"/>
          </p:nvPr>
        </p:nvSpPr>
        <p:spPr/>
        <p:txBody>
          <a:bodyPr/>
          <a:lstStyle>
            <a:extLst/>
          </a:lstStyle>
          <a:p>
            <a:endParaRPr lang="es-ES"/>
          </a:p>
        </p:txBody>
      </p:sp>
      <p:sp>
        <p:nvSpPr>
          <p:cNvPr id="4" name="3 Marcador de número de diapositiva"/>
          <p:cNvSpPr>
            <a:spLocks noGrp="1"/>
          </p:cNvSpPr>
          <p:nvPr>
            <p:ph type="sldNum" sz="quarter" idx="12"/>
          </p:nvPr>
        </p:nvSpPr>
        <p:spPr/>
        <p:txBody>
          <a:bodyPr/>
          <a:lstStyle>
            <a:extLst/>
          </a:lstStyle>
          <a:p>
            <a:fld id="{BE565731-BE0B-433F-834B-E2B4A260C45B}"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s-ES" smtClean="0"/>
              <a:t>Haga clic para modificar el estilo de texto del patrón</a:t>
            </a:r>
          </a:p>
        </p:txBody>
      </p:sp>
      <p:sp>
        <p:nvSpPr>
          <p:cNvPr id="4" name="3 Marcador de contenido"/>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a:xfrm>
            <a:off x="6727032" y="6407944"/>
            <a:ext cx="1920240" cy="365760"/>
          </a:xfrm>
        </p:spPr>
        <p:txBody>
          <a:bodyPr/>
          <a:lstStyle>
            <a:extLst/>
          </a:lstStyle>
          <a:p>
            <a:fld id="{65A5534B-D44F-489E-9802-1E4E9D561106}" type="datetimeFigureOut">
              <a:rPr lang="es-ES" smtClean="0"/>
              <a:pPr/>
              <a:t>22/09/2015</a:t>
            </a:fld>
            <a:endParaRPr lang="es-ES"/>
          </a:p>
        </p:txBody>
      </p:sp>
      <p:sp>
        <p:nvSpPr>
          <p:cNvPr id="6" name="5 Marcador de pie de página"/>
          <p:cNvSpPr>
            <a:spLocks noGrp="1"/>
          </p:cNvSpPr>
          <p:nvPr>
            <p:ph type="ftr" sz="quarter" idx="11"/>
          </p:nvPr>
        </p:nvSpPr>
        <p:spPr/>
        <p:txBody>
          <a:bodyPr/>
          <a:lstStyle>
            <a:extLst/>
          </a:lstStyle>
          <a:p>
            <a:endParaRPr lang="es-ES"/>
          </a:p>
        </p:txBody>
      </p:sp>
      <p:sp>
        <p:nvSpPr>
          <p:cNvPr id="7" name="6 Marcador de número de diapositiva"/>
          <p:cNvSpPr>
            <a:spLocks noGrp="1"/>
          </p:cNvSpPr>
          <p:nvPr>
            <p:ph type="sldNum" sz="quarter" idx="12"/>
          </p:nvPr>
        </p:nvSpPr>
        <p:spPr/>
        <p:txBody>
          <a:bodyPr/>
          <a:lstStyle>
            <a:extLst/>
          </a:lstStyle>
          <a:p>
            <a:fld id="{BE565731-BE0B-433F-834B-E2B4A260C45B}"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4" name="3 Marcador de texto"/>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s-ES" smtClean="0"/>
              <a:t>Haga clic para modificar el estilo de texto del patrón</a:t>
            </a:r>
          </a:p>
        </p:txBody>
      </p:sp>
      <p:sp>
        <p:nvSpPr>
          <p:cNvPr id="3" name="2 Marcador de posición de imagen"/>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s-ES" smtClean="0"/>
              <a:t>Haga clic en el icono para agregar una imagen</a:t>
            </a:r>
            <a:endParaRPr kumimoji="0" lang="en-US" dirty="0"/>
          </a:p>
        </p:txBody>
      </p:sp>
      <p:sp>
        <p:nvSpPr>
          <p:cNvPr id="5" name="4 Marcador de fecha"/>
          <p:cNvSpPr>
            <a:spLocks noGrp="1"/>
          </p:cNvSpPr>
          <p:nvPr>
            <p:ph type="dt" sz="half" idx="10"/>
          </p:nvPr>
        </p:nvSpPr>
        <p:spPr/>
        <p:txBody>
          <a:bodyPr/>
          <a:lstStyle>
            <a:lvl1pPr>
              <a:defRPr>
                <a:solidFill>
                  <a:schemeClr val="tx1"/>
                </a:solidFill>
              </a:defRPr>
            </a:lvl1pPr>
            <a:extLst/>
          </a:lstStyle>
          <a:p>
            <a:fld id="{65A5534B-D44F-489E-9802-1E4E9D561106}" type="datetimeFigureOut">
              <a:rPr lang="es-ES" smtClean="0"/>
              <a:pPr/>
              <a:t>22/09/2015</a:t>
            </a:fld>
            <a:endParaRPr lang="es-ES"/>
          </a:p>
        </p:txBody>
      </p:sp>
      <p:sp>
        <p:nvSpPr>
          <p:cNvPr id="6" name="5 Marcador de pie de página"/>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s-ES"/>
          </a:p>
        </p:txBody>
      </p:sp>
      <p:sp>
        <p:nvSpPr>
          <p:cNvPr id="7" name="6 Marcador de número de diapositiva"/>
          <p:cNvSpPr>
            <a:spLocks noGrp="1"/>
          </p:cNvSpPr>
          <p:nvPr>
            <p:ph type="sldNum" sz="quarter" idx="12"/>
          </p:nvPr>
        </p:nvSpPr>
        <p:spPr/>
        <p:txBody>
          <a:bodyPr/>
          <a:lstStyle>
            <a:lvl1pPr>
              <a:defRPr>
                <a:solidFill>
                  <a:schemeClr val="tx1"/>
                </a:solidFill>
              </a:defRPr>
            </a:lvl1pPr>
            <a:extLst/>
          </a:lstStyle>
          <a:p>
            <a:fld id="{BE565731-BE0B-433F-834B-E2B4A260C45B}" type="slidenum">
              <a:rPr lang="es-ES" smtClean="0"/>
              <a:pPr/>
              <a:t>‹Nº›</a:t>
            </a:fld>
            <a:endParaRPr lang="es-ES"/>
          </a:p>
        </p:txBody>
      </p:sp>
      <p:sp>
        <p:nvSpPr>
          <p:cNvPr id="2" name="1 Título"/>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s-ES" smtClean="0"/>
              <a:t>Haga clic para modificar el estilo de título del patrón</a:t>
            </a:r>
            <a:endParaRPr kumimoji="0" lang="en-US"/>
          </a:p>
        </p:txBody>
      </p:sp>
      <p:sp>
        <p:nvSpPr>
          <p:cNvPr id="8" name="7 Forma libre"/>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8 Forma libre"/>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9 Triángulo rectángulo"/>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10 Conector recto"/>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11 Cheurón"/>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12 Cheurón"/>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extLs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1481329"/>
            <a:ext cx="8229600" cy="4386071"/>
          </a:xfrm>
        </p:spPr>
        <p:txBody>
          <a:bodyPr vert="eaVert"/>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fld id="{65A5534B-D44F-489E-9802-1E4E9D561106}" type="datetimeFigureOut">
              <a:rPr lang="es-ES" smtClean="0"/>
              <a:pPr/>
              <a:t>22/09/2015</a:t>
            </a:fld>
            <a:endParaRPr lang="es-ES"/>
          </a:p>
        </p:txBody>
      </p:sp>
      <p:sp>
        <p:nvSpPr>
          <p:cNvPr id="5" name="4 Marcador de pie de página"/>
          <p:cNvSpPr>
            <a:spLocks noGrp="1"/>
          </p:cNvSpPr>
          <p:nvPr>
            <p:ph type="ftr" sz="quarter" idx="11"/>
          </p:nvPr>
        </p:nvSpPr>
        <p:spPr/>
        <p:txBody>
          <a:bodyPr/>
          <a:lstStyle>
            <a:extLst/>
          </a:lstStyle>
          <a:p>
            <a:endParaRPr lang="es-ES"/>
          </a:p>
        </p:txBody>
      </p:sp>
      <p:sp>
        <p:nvSpPr>
          <p:cNvPr id="6" name="5 Marcador de número de diapositiva"/>
          <p:cNvSpPr>
            <a:spLocks noGrp="1"/>
          </p:cNvSpPr>
          <p:nvPr>
            <p:ph type="sldNum" sz="quarter" idx="12"/>
          </p:nvPr>
        </p:nvSpPr>
        <p:spPr/>
        <p:txBody>
          <a:bodyPr/>
          <a:lstStyle>
            <a:extLst/>
          </a:lstStyle>
          <a:p>
            <a:fld id="{BE565731-BE0B-433F-834B-E2B4A260C45B}"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844013" y="274640"/>
            <a:ext cx="1777470" cy="5592761"/>
          </a:xfrm>
        </p:spPr>
        <p:txBody>
          <a:bodyPr vert="eaVert"/>
          <a:lstStyle>
            <a:extLs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41"/>
            <a:ext cx="6324600" cy="5592760"/>
          </a:xfrm>
        </p:spPr>
        <p:txBody>
          <a:bodyPr vert="eaVert"/>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fld id="{65A5534B-D44F-489E-9802-1E4E9D561106}" type="datetimeFigureOut">
              <a:rPr lang="es-ES" smtClean="0"/>
              <a:pPr/>
              <a:t>22/09/2015</a:t>
            </a:fld>
            <a:endParaRPr lang="es-ES"/>
          </a:p>
        </p:txBody>
      </p:sp>
      <p:sp>
        <p:nvSpPr>
          <p:cNvPr id="5" name="4 Marcador de pie de página"/>
          <p:cNvSpPr>
            <a:spLocks noGrp="1"/>
          </p:cNvSpPr>
          <p:nvPr>
            <p:ph type="ftr" sz="quarter" idx="11"/>
          </p:nvPr>
        </p:nvSpPr>
        <p:spPr/>
        <p:txBody>
          <a:bodyPr/>
          <a:lstStyle>
            <a:extLst/>
          </a:lstStyle>
          <a:p>
            <a:endParaRPr lang="es-ES"/>
          </a:p>
        </p:txBody>
      </p:sp>
      <p:sp>
        <p:nvSpPr>
          <p:cNvPr id="6" name="5 Marcador de número de diapositiva"/>
          <p:cNvSpPr>
            <a:spLocks noGrp="1"/>
          </p:cNvSpPr>
          <p:nvPr>
            <p:ph type="sldNum" sz="quarter" idx="12"/>
          </p:nvPr>
        </p:nvSpPr>
        <p:spPr/>
        <p:txBody>
          <a:bodyPr/>
          <a:lstStyle>
            <a:extLst/>
          </a:lstStyle>
          <a:p>
            <a:fld id="{BE565731-BE0B-433F-834B-E2B4A260C45B}"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12 Forma libre"/>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11 Forma libre"/>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13 Triángulo rectángulo"/>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14 Conector recto"/>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8 Marcador de título"/>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s-ES" smtClean="0"/>
              <a:t>Haga clic para modificar el estilo de título del patrón</a:t>
            </a:r>
            <a:endParaRPr kumimoji="0" lang="en-US"/>
          </a:p>
        </p:txBody>
      </p:sp>
      <p:sp>
        <p:nvSpPr>
          <p:cNvPr id="30" name="29 Marcador de texto"/>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0" name="9 Marcador de fecha"/>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65A5534B-D44F-489E-9802-1E4E9D561106}" type="datetimeFigureOut">
              <a:rPr lang="es-ES" smtClean="0"/>
              <a:pPr/>
              <a:t>22/09/2015</a:t>
            </a:fld>
            <a:endParaRPr lang="es-ES"/>
          </a:p>
        </p:txBody>
      </p:sp>
      <p:sp>
        <p:nvSpPr>
          <p:cNvPr id="22" name="21 Marcador de pie de página"/>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s-ES"/>
          </a:p>
        </p:txBody>
      </p:sp>
      <p:sp>
        <p:nvSpPr>
          <p:cNvPr id="18" name="17 Marcador de número de diapositiva"/>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BE565731-BE0B-433F-834B-E2B4A260C45B}"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oleObject" Target="../embeddings/oleObject2.bin"/><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7.xml"/><Relationship Id="rId1" Type="http://schemas.openxmlformats.org/officeDocument/2006/relationships/vmlDrawing" Target="../drawings/vmlDrawing3.v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7.xml"/><Relationship Id="rId1" Type="http://schemas.openxmlformats.org/officeDocument/2006/relationships/vmlDrawing" Target="../drawings/vmlDrawing4.v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7.xml"/><Relationship Id="rId1" Type="http://schemas.openxmlformats.org/officeDocument/2006/relationships/vmlDrawing" Target="../drawings/vmlDrawing5.v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7.xml"/><Relationship Id="rId1" Type="http://schemas.openxmlformats.org/officeDocument/2006/relationships/vmlDrawing" Target="../drawings/vmlDrawing6.v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7.xml"/><Relationship Id="rId1" Type="http://schemas.openxmlformats.org/officeDocument/2006/relationships/vmlDrawing" Target="../drawings/vmlDrawing7.v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7.xml"/><Relationship Id="rId1" Type="http://schemas.openxmlformats.org/officeDocument/2006/relationships/vmlDrawing" Target="../drawings/vmlDrawing8.v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7.xml"/><Relationship Id="rId1" Type="http://schemas.openxmlformats.org/officeDocument/2006/relationships/vmlDrawing" Target="../drawings/vmlDrawing9.v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7.xml"/><Relationship Id="rId1" Type="http://schemas.openxmlformats.org/officeDocument/2006/relationships/vmlDrawing" Target="../drawings/vmlDrawing10.v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7.xml"/><Relationship Id="rId1" Type="http://schemas.openxmlformats.org/officeDocument/2006/relationships/vmlDrawing" Target="../drawings/vmlDrawing11.v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7.xml"/><Relationship Id="rId1" Type="http://schemas.openxmlformats.org/officeDocument/2006/relationships/vmlDrawing" Target="../drawings/vmlDrawing12.v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Layout" Target="../slideLayouts/slideLayout7.xml"/><Relationship Id="rId1" Type="http://schemas.openxmlformats.org/officeDocument/2006/relationships/vmlDrawing" Target="../drawings/vmlDrawing13.v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Layout" Target="../slideLayouts/slideLayout7.xml"/><Relationship Id="rId1" Type="http://schemas.openxmlformats.org/officeDocument/2006/relationships/vmlDrawing" Target="../drawings/vmlDrawing14.vm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7.xml"/><Relationship Id="rId1" Type="http://schemas.openxmlformats.org/officeDocument/2006/relationships/vmlDrawing" Target="../drawings/vmlDrawing15.v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Layout" Target="../slideLayouts/slideLayout7.xml"/><Relationship Id="rId1" Type="http://schemas.openxmlformats.org/officeDocument/2006/relationships/vmlDrawing" Target="../drawings/vmlDrawing16.vml"/><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Layout" Target="../slideLayouts/slideLayout7.xml"/><Relationship Id="rId1" Type="http://schemas.openxmlformats.org/officeDocument/2006/relationships/vmlDrawing" Target="../drawings/vmlDrawing17.vml"/><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Layout" Target="../slideLayouts/slideLayout7.xml"/><Relationship Id="rId1" Type="http://schemas.openxmlformats.org/officeDocument/2006/relationships/vmlDrawing" Target="../drawings/vmlDrawing18.vml"/><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Layout" Target="../slideLayouts/slideLayout7.xml"/><Relationship Id="rId1" Type="http://schemas.openxmlformats.org/officeDocument/2006/relationships/vmlDrawing" Target="../drawings/vmlDrawing19.vml"/><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Layout" Target="../slideLayouts/slideLayout7.xml"/><Relationship Id="rId1" Type="http://schemas.openxmlformats.org/officeDocument/2006/relationships/vmlDrawing" Target="../drawings/vmlDrawing20.vml"/><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Layout" Target="../slideLayouts/slideLayout7.xml"/><Relationship Id="rId1" Type="http://schemas.openxmlformats.org/officeDocument/2006/relationships/vmlDrawing" Target="../drawings/vmlDrawing21.vml"/><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hyperlink" Target="mailto:estadiautt@hotmail.com" TargetMode="External"/><Relationship Id="rId2" Type="http://schemas.openxmlformats.org/officeDocument/2006/relationships/hyperlink" Target="mailto:rcortes@utt.edu.mx" TargetMode="External"/><Relationship Id="rId1" Type="http://schemas.openxmlformats.org/officeDocument/2006/relationships/slideLayout" Target="../slideLayouts/slideLayout7.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6" name="Object 2"/>
          <p:cNvGraphicFramePr>
            <a:graphicFrameLocks noChangeAspect="1"/>
          </p:cNvGraphicFramePr>
          <p:nvPr/>
        </p:nvGraphicFramePr>
        <p:xfrm>
          <a:off x="71406" y="63488"/>
          <a:ext cx="8929718" cy="1651000"/>
        </p:xfrm>
        <a:graphic>
          <a:graphicData uri="http://schemas.openxmlformats.org/presentationml/2006/ole">
            <mc:AlternateContent xmlns:mc="http://schemas.openxmlformats.org/markup-compatibility/2006">
              <mc:Choice xmlns:v="urn:schemas-microsoft-com:vml" Requires="v">
                <p:oleObj spid="_x0000_s1040" name="Imagen de mapa de bits" r:id="rId3" imgW="9078592" imgH="1933333" progId="PBrush">
                  <p:embed/>
                </p:oleObj>
              </mc:Choice>
              <mc:Fallback>
                <p:oleObj name="Imagen de mapa de bits" r:id="rId3" imgW="9078592" imgH="1933333" progId="PBrush">
                  <p:embed/>
                  <p:pic>
                    <p:nvPicPr>
                      <p:cNvPr id="0" name="Picture 2"/>
                      <p:cNvPicPr>
                        <a:picLocks noChangeAspect="1" noChangeArrowheads="1"/>
                      </p:cNvPicPr>
                      <p:nvPr/>
                    </p:nvPicPr>
                    <p:blipFill>
                      <a:blip r:embed="rId4">
                        <a:lum bright="-6000"/>
                        <a:extLst>
                          <a:ext uri="{28A0092B-C50C-407E-A947-70E740481C1C}">
                            <a14:useLocalDpi xmlns:a14="http://schemas.microsoft.com/office/drawing/2010/main" val="0"/>
                          </a:ext>
                        </a:extLst>
                      </a:blip>
                      <a:srcRect/>
                      <a:stretch>
                        <a:fillRect/>
                      </a:stretch>
                    </p:blipFill>
                    <p:spPr bwMode="auto">
                      <a:xfrm>
                        <a:off x="71406" y="63488"/>
                        <a:ext cx="8929718" cy="165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8" name="7 CuadroTexto"/>
          <p:cNvSpPr txBox="1"/>
          <p:nvPr/>
        </p:nvSpPr>
        <p:spPr>
          <a:xfrm>
            <a:off x="1857356" y="5630307"/>
            <a:ext cx="7143800" cy="584775"/>
          </a:xfrm>
          <a:prstGeom prst="rect">
            <a:avLst/>
          </a:prstGeom>
          <a:noFill/>
        </p:spPr>
        <p:txBody>
          <a:bodyPr wrap="square" rtlCol="0">
            <a:spAutoFit/>
          </a:bodyPr>
          <a:lstStyle/>
          <a:p>
            <a:pPr algn="ctr"/>
            <a:r>
              <a:rPr lang="es-ES" sz="3200" b="1" cap="small" dirty="0" smtClean="0">
                <a:solidFill>
                  <a:srgbClr val="800000"/>
                </a:solidFill>
                <a:latin typeface="Britannic Bold" pitchFamily="34" charset="0"/>
              </a:rPr>
              <a:t>GUIA DE ESTADIA PROFESIONAL</a:t>
            </a:r>
            <a:endParaRPr lang="es-ES" sz="3200" b="1" cap="small" dirty="0">
              <a:solidFill>
                <a:srgbClr val="800000"/>
              </a:solidFill>
              <a:latin typeface="Britannic Bold" pitchFamily="34" charset="0"/>
            </a:endParaRPr>
          </a:p>
        </p:txBody>
      </p:sp>
      <p:graphicFrame>
        <p:nvGraphicFramePr>
          <p:cNvPr id="1027" name="Object 3"/>
          <p:cNvGraphicFramePr>
            <a:graphicFrameLocks noChangeAspect="1"/>
          </p:cNvGraphicFramePr>
          <p:nvPr/>
        </p:nvGraphicFramePr>
        <p:xfrm>
          <a:off x="71406" y="0"/>
          <a:ext cx="9001125" cy="1651000"/>
        </p:xfrm>
        <a:graphic>
          <a:graphicData uri="http://schemas.openxmlformats.org/presentationml/2006/ole">
            <mc:AlternateContent xmlns:mc="http://schemas.openxmlformats.org/markup-compatibility/2006">
              <mc:Choice xmlns:v="urn:schemas-microsoft-com:vml" Requires="v">
                <p:oleObj spid="_x0000_s1041" name="Imagen de mapa de bits" r:id="rId5" imgW="9078592" imgH="1933333" progId="PBrush">
                  <p:embed/>
                </p:oleObj>
              </mc:Choice>
              <mc:Fallback>
                <p:oleObj name="Imagen de mapa de bits" r:id="rId5" imgW="9078592" imgH="1933333" progId="PBrush">
                  <p:embed/>
                  <p:pic>
                    <p:nvPicPr>
                      <p:cNvPr id="0" name="Picture 3"/>
                      <p:cNvPicPr>
                        <a:picLocks noChangeAspect="1" noChangeArrowheads="1"/>
                      </p:cNvPicPr>
                      <p:nvPr/>
                    </p:nvPicPr>
                    <p:blipFill>
                      <a:blip r:embed="rId4">
                        <a:lum bright="-6000"/>
                        <a:extLst>
                          <a:ext uri="{28A0092B-C50C-407E-A947-70E740481C1C}">
                            <a14:useLocalDpi xmlns:a14="http://schemas.microsoft.com/office/drawing/2010/main" val="0"/>
                          </a:ext>
                        </a:extLst>
                      </a:blip>
                      <a:srcRect/>
                      <a:stretch>
                        <a:fillRect/>
                      </a:stretch>
                    </p:blipFill>
                    <p:spPr bwMode="auto">
                      <a:xfrm>
                        <a:off x="71406" y="0"/>
                        <a:ext cx="9001125" cy="165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800" decel="100000"/>
                                        <p:tgtEl>
                                          <p:spTgt spid="8"/>
                                        </p:tgtEl>
                                      </p:cBhvr>
                                    </p:animEffect>
                                    <p:anim calcmode="lin" valueType="num">
                                      <p:cBhvr>
                                        <p:cTn id="8" dur="800" decel="100000" fill="hold"/>
                                        <p:tgtEl>
                                          <p:spTgt spid="8"/>
                                        </p:tgtEl>
                                        <p:attrNameLst>
                                          <p:attrName>style.rotation</p:attrName>
                                        </p:attrNameLst>
                                      </p:cBhvr>
                                      <p:tavLst>
                                        <p:tav tm="0">
                                          <p:val>
                                            <p:fltVal val="-90"/>
                                          </p:val>
                                        </p:tav>
                                        <p:tav tm="100000">
                                          <p:val>
                                            <p:fltVal val="0"/>
                                          </p:val>
                                        </p:tav>
                                      </p:tavLst>
                                    </p:anim>
                                    <p:anim calcmode="lin" valueType="num">
                                      <p:cBhvr>
                                        <p:cTn id="9" dur="800" decel="100000" fill="hold"/>
                                        <p:tgtEl>
                                          <p:spTgt spid="8"/>
                                        </p:tgtEl>
                                        <p:attrNameLst>
                                          <p:attrName>ppt_x</p:attrName>
                                        </p:attrNameLst>
                                      </p:cBhvr>
                                      <p:tavLst>
                                        <p:tav tm="0">
                                          <p:val>
                                            <p:strVal val="#ppt_x+0.4"/>
                                          </p:val>
                                        </p:tav>
                                        <p:tav tm="100000">
                                          <p:val>
                                            <p:strVal val="#ppt_x-0.05"/>
                                          </p:val>
                                        </p:tav>
                                      </p:tavLst>
                                    </p:anim>
                                    <p:anim calcmode="lin" valueType="num">
                                      <p:cBhvr>
                                        <p:cTn id="10" dur="800" decel="100000" fill="hold"/>
                                        <p:tgtEl>
                                          <p:spTgt spid="8"/>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8"/>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8"/>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52" name="Object 4"/>
          <p:cNvGraphicFramePr>
            <a:graphicFrameLocks noChangeAspect="1"/>
          </p:cNvGraphicFramePr>
          <p:nvPr/>
        </p:nvGraphicFramePr>
        <p:xfrm>
          <a:off x="71438" y="0"/>
          <a:ext cx="9001125" cy="1651000"/>
        </p:xfrm>
        <a:graphic>
          <a:graphicData uri="http://schemas.openxmlformats.org/presentationml/2006/ole">
            <mc:AlternateContent xmlns:mc="http://schemas.openxmlformats.org/markup-compatibility/2006">
              <mc:Choice xmlns:v="urn:schemas-microsoft-com:vml" Requires="v">
                <p:oleObj spid="_x0000_s2059" name="Imagen de mapa de bits" r:id="rId3" imgW="9078592" imgH="1933333" progId="PBrush">
                  <p:embed/>
                </p:oleObj>
              </mc:Choice>
              <mc:Fallback>
                <p:oleObj name="Imagen de mapa de bits" r:id="rId3" imgW="9078592" imgH="1933333" progId="PBrush">
                  <p:embed/>
                  <p:pic>
                    <p:nvPicPr>
                      <p:cNvPr id="0" name="Picture 4"/>
                      <p:cNvPicPr>
                        <a:picLocks noChangeAspect="1" noChangeArrowheads="1"/>
                      </p:cNvPicPr>
                      <p:nvPr/>
                    </p:nvPicPr>
                    <p:blipFill>
                      <a:blip r:embed="rId4">
                        <a:lum bright="-6000"/>
                        <a:extLst>
                          <a:ext uri="{28A0092B-C50C-407E-A947-70E740481C1C}">
                            <a14:useLocalDpi xmlns:a14="http://schemas.microsoft.com/office/drawing/2010/main" val="0"/>
                          </a:ext>
                        </a:extLst>
                      </a:blip>
                      <a:srcRect/>
                      <a:stretch>
                        <a:fillRect/>
                      </a:stretch>
                    </p:blipFill>
                    <p:spPr bwMode="auto">
                      <a:xfrm>
                        <a:off x="71438" y="0"/>
                        <a:ext cx="9001125" cy="165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 name="4 CuadroTexto"/>
          <p:cNvSpPr txBox="1"/>
          <p:nvPr/>
        </p:nvSpPr>
        <p:spPr>
          <a:xfrm>
            <a:off x="1071538" y="2643182"/>
            <a:ext cx="7572428" cy="2554545"/>
          </a:xfrm>
          <a:prstGeom prst="rect">
            <a:avLst/>
          </a:prstGeom>
          <a:noFill/>
        </p:spPr>
        <p:txBody>
          <a:bodyPr wrap="square" rtlCol="0">
            <a:spAutoFit/>
          </a:bodyPr>
          <a:lstStyle/>
          <a:p>
            <a:pPr algn="just"/>
            <a:r>
              <a:rPr lang="es-ES" sz="3200" dirty="0" smtClean="0">
                <a:solidFill>
                  <a:srgbClr val="800000"/>
                </a:solidFill>
                <a:latin typeface="Britannic Bold" pitchFamily="34" charset="0"/>
              </a:rPr>
              <a:t>Estadía: para Técnico Superior Universitario.</a:t>
            </a:r>
          </a:p>
          <a:p>
            <a:pPr algn="just"/>
            <a:endParaRPr lang="es-ES" sz="3200" dirty="0" smtClean="0">
              <a:solidFill>
                <a:srgbClr val="800000"/>
              </a:solidFill>
              <a:latin typeface="Britannic Bold" pitchFamily="34" charset="0"/>
            </a:endParaRPr>
          </a:p>
          <a:p>
            <a:pPr algn="just"/>
            <a:r>
              <a:rPr lang="es-ES" sz="3200" dirty="0" smtClean="0">
                <a:solidFill>
                  <a:srgbClr val="800000"/>
                </a:solidFill>
                <a:latin typeface="Britannic Bold" pitchFamily="34" charset="0"/>
              </a:rPr>
              <a:t>Estadía Profesional: para continuidad de estudios; Ingeniería.</a:t>
            </a:r>
            <a:endParaRPr lang="es-ES" sz="3200" dirty="0">
              <a:solidFill>
                <a:srgbClr val="800000"/>
              </a:solidFill>
              <a:latin typeface="Britannic Bold"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style.rotation</p:attrName>
                                        </p:attrNameLst>
                                      </p:cBhvr>
                                      <p:tavLst>
                                        <p:tav tm="0">
                                          <p:val>
                                            <p:fltVal val="720"/>
                                          </p:val>
                                        </p:tav>
                                        <p:tav tm="100000">
                                          <p:val>
                                            <p:fltVal val="0"/>
                                          </p:val>
                                        </p:tav>
                                      </p:tavLst>
                                    </p:anim>
                                    <p:anim calcmode="lin" valueType="num">
                                      <p:cBhvr>
                                        <p:cTn id="9" dur="2000" fill="hold"/>
                                        <p:tgtEl>
                                          <p:spTgt spid="5"/>
                                        </p:tgtEl>
                                        <p:attrNameLst>
                                          <p:attrName>ppt_h</p:attrName>
                                        </p:attrNameLst>
                                      </p:cBhvr>
                                      <p:tavLst>
                                        <p:tav tm="0">
                                          <p:val>
                                            <p:fltVal val="0"/>
                                          </p:val>
                                        </p:tav>
                                        <p:tav tm="100000">
                                          <p:val>
                                            <p:strVal val="#ppt_h"/>
                                          </p:val>
                                        </p:tav>
                                      </p:tavLst>
                                    </p:anim>
                                    <p:anim calcmode="lin" valueType="num">
                                      <p:cBhvr>
                                        <p:cTn id="10" dur="2000" fill="hold"/>
                                        <p:tgtEl>
                                          <p:spTgt spid="5"/>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52" name="Object 4"/>
          <p:cNvGraphicFramePr>
            <a:graphicFrameLocks noChangeAspect="1"/>
          </p:cNvGraphicFramePr>
          <p:nvPr/>
        </p:nvGraphicFramePr>
        <p:xfrm>
          <a:off x="71438" y="0"/>
          <a:ext cx="9001125" cy="1651000"/>
        </p:xfrm>
        <a:graphic>
          <a:graphicData uri="http://schemas.openxmlformats.org/presentationml/2006/ole">
            <mc:AlternateContent xmlns:mc="http://schemas.openxmlformats.org/markup-compatibility/2006">
              <mc:Choice xmlns:v="urn:schemas-microsoft-com:vml" Requires="v">
                <p:oleObj spid="_x0000_s31753" name="Imagen de mapa de bits" r:id="rId3" imgW="9078592" imgH="1933333" progId="PBrush">
                  <p:embed/>
                </p:oleObj>
              </mc:Choice>
              <mc:Fallback>
                <p:oleObj name="Imagen de mapa de bits" r:id="rId3" imgW="9078592" imgH="1933333" progId="PBrush">
                  <p:embed/>
                  <p:pic>
                    <p:nvPicPr>
                      <p:cNvPr id="0" name="Object 4"/>
                      <p:cNvPicPr>
                        <a:picLocks noChangeAspect="1" noChangeArrowheads="1"/>
                      </p:cNvPicPr>
                      <p:nvPr/>
                    </p:nvPicPr>
                    <p:blipFill>
                      <a:blip r:embed="rId4">
                        <a:lum bright="-6000"/>
                        <a:extLst>
                          <a:ext uri="{28A0092B-C50C-407E-A947-70E740481C1C}">
                            <a14:useLocalDpi xmlns:a14="http://schemas.microsoft.com/office/drawing/2010/main" val="0"/>
                          </a:ext>
                        </a:extLst>
                      </a:blip>
                      <a:srcRect/>
                      <a:stretch>
                        <a:fillRect/>
                      </a:stretch>
                    </p:blipFill>
                    <p:spPr bwMode="auto">
                      <a:xfrm>
                        <a:off x="71438" y="0"/>
                        <a:ext cx="9001125" cy="165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 name="4 CuadroTexto"/>
          <p:cNvSpPr txBox="1"/>
          <p:nvPr/>
        </p:nvSpPr>
        <p:spPr>
          <a:xfrm>
            <a:off x="1071538" y="2643182"/>
            <a:ext cx="7572428" cy="2062103"/>
          </a:xfrm>
          <a:prstGeom prst="rect">
            <a:avLst/>
          </a:prstGeom>
          <a:noFill/>
        </p:spPr>
        <p:txBody>
          <a:bodyPr wrap="square" rtlCol="0">
            <a:spAutoFit/>
          </a:bodyPr>
          <a:lstStyle/>
          <a:p>
            <a:pPr algn="just"/>
            <a:r>
              <a:rPr lang="es-ES" sz="3200" dirty="0" smtClean="0">
                <a:solidFill>
                  <a:srgbClr val="800000"/>
                </a:solidFill>
                <a:latin typeface="Britannic Bold" pitchFamily="34" charset="0"/>
              </a:rPr>
              <a:t>La Estadía Profesional es desarrollar un proyecto para solucionar un problema real de la empresa y que sea acorde al perfil de egreso del programa educativo.</a:t>
            </a:r>
            <a:endParaRPr lang="es-ES" sz="3200" dirty="0">
              <a:solidFill>
                <a:srgbClr val="800000"/>
              </a:solidFill>
              <a:latin typeface="Britannic Bold"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style.rotation</p:attrName>
                                        </p:attrNameLst>
                                      </p:cBhvr>
                                      <p:tavLst>
                                        <p:tav tm="0">
                                          <p:val>
                                            <p:fltVal val="720"/>
                                          </p:val>
                                        </p:tav>
                                        <p:tav tm="100000">
                                          <p:val>
                                            <p:fltVal val="0"/>
                                          </p:val>
                                        </p:tav>
                                      </p:tavLst>
                                    </p:anim>
                                    <p:anim calcmode="lin" valueType="num">
                                      <p:cBhvr>
                                        <p:cTn id="9" dur="2000" fill="hold"/>
                                        <p:tgtEl>
                                          <p:spTgt spid="5"/>
                                        </p:tgtEl>
                                        <p:attrNameLst>
                                          <p:attrName>ppt_h</p:attrName>
                                        </p:attrNameLst>
                                      </p:cBhvr>
                                      <p:tavLst>
                                        <p:tav tm="0">
                                          <p:val>
                                            <p:fltVal val="0"/>
                                          </p:val>
                                        </p:tav>
                                        <p:tav tm="100000">
                                          <p:val>
                                            <p:strVal val="#ppt_h"/>
                                          </p:val>
                                        </p:tav>
                                      </p:tavLst>
                                    </p:anim>
                                    <p:anim calcmode="lin" valueType="num">
                                      <p:cBhvr>
                                        <p:cTn id="10" dur="2000" fill="hold"/>
                                        <p:tgtEl>
                                          <p:spTgt spid="5"/>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410" name="Object 2"/>
          <p:cNvGraphicFramePr>
            <a:graphicFrameLocks noChangeAspect="1"/>
          </p:cNvGraphicFramePr>
          <p:nvPr/>
        </p:nvGraphicFramePr>
        <p:xfrm>
          <a:off x="71438" y="0"/>
          <a:ext cx="9001125" cy="1651000"/>
        </p:xfrm>
        <a:graphic>
          <a:graphicData uri="http://schemas.openxmlformats.org/presentationml/2006/ole">
            <mc:AlternateContent xmlns:mc="http://schemas.openxmlformats.org/markup-compatibility/2006">
              <mc:Choice xmlns:v="urn:schemas-microsoft-com:vml" Requires="v">
                <p:oleObj spid="_x0000_s17417" name="Imagen de mapa de bits" r:id="rId3" imgW="9078592" imgH="1933333" progId="PBrush">
                  <p:embed/>
                </p:oleObj>
              </mc:Choice>
              <mc:Fallback>
                <p:oleObj name="Imagen de mapa de bits" r:id="rId3" imgW="9078592" imgH="1933333" progId="PBrush">
                  <p:embed/>
                  <p:pic>
                    <p:nvPicPr>
                      <p:cNvPr id="0" name="Picture 2"/>
                      <p:cNvPicPr>
                        <a:picLocks noChangeAspect="1" noChangeArrowheads="1"/>
                      </p:cNvPicPr>
                      <p:nvPr/>
                    </p:nvPicPr>
                    <p:blipFill>
                      <a:blip r:embed="rId4">
                        <a:lum bright="-6000"/>
                        <a:extLst>
                          <a:ext uri="{28A0092B-C50C-407E-A947-70E740481C1C}">
                            <a14:useLocalDpi xmlns:a14="http://schemas.microsoft.com/office/drawing/2010/main" val="0"/>
                          </a:ext>
                        </a:extLst>
                      </a:blip>
                      <a:srcRect/>
                      <a:stretch>
                        <a:fillRect/>
                      </a:stretch>
                    </p:blipFill>
                    <p:spPr bwMode="auto">
                      <a:xfrm>
                        <a:off x="71438" y="0"/>
                        <a:ext cx="9001125" cy="165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 name="5 CuadroTexto"/>
          <p:cNvSpPr txBox="1"/>
          <p:nvPr/>
        </p:nvSpPr>
        <p:spPr>
          <a:xfrm>
            <a:off x="500034" y="2276872"/>
            <a:ext cx="8001056" cy="2862322"/>
          </a:xfrm>
          <a:prstGeom prst="rect">
            <a:avLst/>
          </a:prstGeom>
          <a:noFill/>
        </p:spPr>
        <p:txBody>
          <a:bodyPr wrap="square" rtlCol="0">
            <a:spAutoFit/>
          </a:bodyPr>
          <a:lstStyle/>
          <a:p>
            <a:pPr algn="ctr"/>
            <a:r>
              <a:rPr lang="es-ES" sz="3600" dirty="0" smtClean="0">
                <a:solidFill>
                  <a:srgbClr val="800000"/>
                </a:solidFill>
                <a:latin typeface="Britannic Bold" pitchFamily="34" charset="0"/>
              </a:rPr>
              <a:t>En  TSU: Servicio social liberado con 480 hrs.</a:t>
            </a:r>
          </a:p>
          <a:p>
            <a:pPr algn="ctr"/>
            <a:endParaRPr lang="es-ES" sz="3600" dirty="0" smtClean="0">
              <a:solidFill>
                <a:srgbClr val="800000"/>
              </a:solidFill>
              <a:latin typeface="Britannic Bold" pitchFamily="34" charset="0"/>
            </a:endParaRPr>
          </a:p>
          <a:p>
            <a:pPr algn="ctr"/>
            <a:r>
              <a:rPr lang="es-ES" sz="3600" dirty="0" smtClean="0">
                <a:solidFill>
                  <a:srgbClr val="800000"/>
                </a:solidFill>
                <a:latin typeface="Britannic Bold" pitchFamily="34" charset="0"/>
              </a:rPr>
              <a:t>La Estadía Profesional es equivalente al Servicio Social</a:t>
            </a:r>
            <a:endParaRPr lang="es-ES" sz="3600" dirty="0">
              <a:solidFill>
                <a:srgbClr val="800000"/>
              </a:solidFill>
              <a:latin typeface="Britannic Bold"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1"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80">
                                          <p:stCondLst>
                                            <p:cond delay="0"/>
                                          </p:stCondLst>
                                        </p:cTn>
                                        <p:tgtEl>
                                          <p:spTgt spid="6"/>
                                        </p:tgtEl>
                                      </p:cBhvr>
                                    </p:animEffect>
                                    <p:anim calcmode="lin" valueType="num">
                                      <p:cBhvr>
                                        <p:cTn id="8"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3" dur="26">
                                          <p:stCondLst>
                                            <p:cond delay="650"/>
                                          </p:stCondLst>
                                        </p:cTn>
                                        <p:tgtEl>
                                          <p:spTgt spid="6"/>
                                        </p:tgtEl>
                                      </p:cBhvr>
                                      <p:to x="100000" y="60000"/>
                                    </p:animScale>
                                    <p:animScale>
                                      <p:cBhvr>
                                        <p:cTn id="14" dur="166" decel="50000">
                                          <p:stCondLst>
                                            <p:cond delay="676"/>
                                          </p:stCondLst>
                                        </p:cTn>
                                        <p:tgtEl>
                                          <p:spTgt spid="6"/>
                                        </p:tgtEl>
                                      </p:cBhvr>
                                      <p:to x="100000" y="100000"/>
                                    </p:animScale>
                                    <p:animScale>
                                      <p:cBhvr>
                                        <p:cTn id="15" dur="26">
                                          <p:stCondLst>
                                            <p:cond delay="1312"/>
                                          </p:stCondLst>
                                        </p:cTn>
                                        <p:tgtEl>
                                          <p:spTgt spid="6"/>
                                        </p:tgtEl>
                                      </p:cBhvr>
                                      <p:to x="100000" y="80000"/>
                                    </p:animScale>
                                    <p:animScale>
                                      <p:cBhvr>
                                        <p:cTn id="16" dur="166" decel="50000">
                                          <p:stCondLst>
                                            <p:cond delay="1338"/>
                                          </p:stCondLst>
                                        </p:cTn>
                                        <p:tgtEl>
                                          <p:spTgt spid="6"/>
                                        </p:tgtEl>
                                      </p:cBhvr>
                                      <p:to x="100000" y="100000"/>
                                    </p:animScale>
                                    <p:animScale>
                                      <p:cBhvr>
                                        <p:cTn id="17" dur="26">
                                          <p:stCondLst>
                                            <p:cond delay="1642"/>
                                          </p:stCondLst>
                                        </p:cTn>
                                        <p:tgtEl>
                                          <p:spTgt spid="6"/>
                                        </p:tgtEl>
                                      </p:cBhvr>
                                      <p:to x="100000" y="90000"/>
                                    </p:animScale>
                                    <p:animScale>
                                      <p:cBhvr>
                                        <p:cTn id="18" dur="166" decel="50000">
                                          <p:stCondLst>
                                            <p:cond delay="1668"/>
                                          </p:stCondLst>
                                        </p:cTn>
                                        <p:tgtEl>
                                          <p:spTgt spid="6"/>
                                        </p:tgtEl>
                                      </p:cBhvr>
                                      <p:to x="100000" y="100000"/>
                                    </p:animScale>
                                    <p:animScale>
                                      <p:cBhvr>
                                        <p:cTn id="19" dur="26">
                                          <p:stCondLst>
                                            <p:cond delay="1808"/>
                                          </p:stCondLst>
                                        </p:cTn>
                                        <p:tgtEl>
                                          <p:spTgt spid="6"/>
                                        </p:tgtEl>
                                      </p:cBhvr>
                                      <p:to x="100000" y="95000"/>
                                    </p:animScale>
                                    <p:animScale>
                                      <p:cBhvr>
                                        <p:cTn id="20" dur="166" decel="50000">
                                          <p:stCondLst>
                                            <p:cond delay="1834"/>
                                          </p:stCondLst>
                                        </p:cTn>
                                        <p:tgtEl>
                                          <p:spTgt spid="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6"/>
          <p:cNvSpPr txBox="1">
            <a:spLocks noChangeArrowheads="1"/>
          </p:cNvSpPr>
          <p:nvPr/>
        </p:nvSpPr>
        <p:spPr bwMode="auto">
          <a:xfrm>
            <a:off x="285720" y="1714488"/>
            <a:ext cx="8682038" cy="3717008"/>
          </a:xfrm>
          <a:prstGeom prst="rect">
            <a:avLst/>
          </a:prstGeom>
          <a:noFill/>
          <a:ln w="12700">
            <a:noFill/>
            <a:miter lim="800000"/>
            <a:headEnd type="none" w="sm" len="sm"/>
            <a:tailEnd type="none" w="sm" len="sm"/>
          </a:ln>
          <a:effectLst/>
        </p:spPr>
        <p:txBody>
          <a:bodyPr wrap="square" lIns="90516" tIns="45258" rIns="90516" bIns="45258">
            <a:spAutoFit/>
          </a:bodyPr>
          <a:lstStyle/>
          <a:p>
            <a:pPr marL="452438" indent="-452438" algn="just" defTabSz="904875">
              <a:lnSpc>
                <a:spcPct val="95000"/>
              </a:lnSpc>
              <a:buFontTx/>
              <a:buChar char="•"/>
            </a:pPr>
            <a:endParaRPr lang="es-MX" sz="2300" dirty="0">
              <a:solidFill>
                <a:srgbClr val="006600"/>
              </a:solidFill>
              <a:latin typeface="Tahoma" pitchFamily="34" charset="0"/>
            </a:endParaRPr>
          </a:p>
          <a:p>
            <a:pPr marL="452438" indent="-452438" algn="ctr" defTabSz="904875">
              <a:lnSpc>
                <a:spcPct val="95000"/>
              </a:lnSpc>
              <a:buFont typeface="Wingdings" pitchFamily="2" charset="2"/>
              <a:buNone/>
            </a:pPr>
            <a:r>
              <a:rPr lang="es-MX" sz="2400" u="sng" dirty="0" smtClean="0">
                <a:solidFill>
                  <a:srgbClr val="C00000"/>
                </a:solidFill>
                <a:effectLst>
                  <a:outerShdw blurRad="38100" dist="38100" dir="2700000" algn="tl">
                    <a:srgbClr val="C0C0C0"/>
                  </a:outerShdw>
                </a:effectLst>
                <a:latin typeface="Britannic Bold" pitchFamily="34" charset="0"/>
              </a:rPr>
              <a:t>Tutor </a:t>
            </a:r>
            <a:r>
              <a:rPr lang="es-MX" sz="2400" u="sng" dirty="0">
                <a:solidFill>
                  <a:srgbClr val="C00000"/>
                </a:solidFill>
                <a:effectLst>
                  <a:outerShdw blurRad="38100" dist="38100" dir="2700000" algn="tl">
                    <a:srgbClr val="C0C0C0"/>
                  </a:outerShdw>
                </a:effectLst>
                <a:latin typeface="Britannic Bold" pitchFamily="34" charset="0"/>
              </a:rPr>
              <a:t>académico ( PTC de UTT)</a:t>
            </a:r>
          </a:p>
          <a:p>
            <a:pPr marL="452438" indent="-452438" algn="just" defTabSz="904875">
              <a:lnSpc>
                <a:spcPct val="95000"/>
              </a:lnSpc>
            </a:pPr>
            <a:endParaRPr lang="es-MX" u="sng" dirty="0">
              <a:solidFill>
                <a:srgbClr val="990033"/>
              </a:solidFill>
              <a:effectLst>
                <a:outerShdw blurRad="38100" dist="38100" dir="2700000" algn="tl">
                  <a:srgbClr val="C0C0C0"/>
                </a:outerShdw>
              </a:effectLst>
              <a:latin typeface="Britannic Bold" pitchFamily="34" charset="0"/>
            </a:endParaRPr>
          </a:p>
          <a:p>
            <a:pPr marL="452438" indent="-452438" algn="just" defTabSz="904875">
              <a:lnSpc>
                <a:spcPct val="95000"/>
              </a:lnSpc>
              <a:buFont typeface="Wingdings" pitchFamily="2" charset="2"/>
              <a:buChar char="ü"/>
              <a:defRPr/>
            </a:pPr>
            <a:r>
              <a:rPr lang="es-MX" sz="2000" dirty="0" smtClean="0">
                <a:solidFill>
                  <a:srgbClr val="800000"/>
                </a:solidFill>
                <a:latin typeface="Britannic Bold" pitchFamily="34" charset="0"/>
              </a:rPr>
              <a:t>Tutorar y supervisar al alumno en el desarrollo de su estadía.</a:t>
            </a:r>
          </a:p>
          <a:p>
            <a:pPr marL="452438" indent="-452438" algn="just" defTabSz="904875">
              <a:lnSpc>
                <a:spcPct val="95000"/>
              </a:lnSpc>
              <a:buFont typeface="Wingdings" pitchFamily="2" charset="2"/>
              <a:buChar char="ü"/>
              <a:defRPr/>
            </a:pPr>
            <a:endParaRPr lang="es-MX" sz="2000" dirty="0" smtClean="0">
              <a:solidFill>
                <a:srgbClr val="800000"/>
              </a:solidFill>
              <a:latin typeface="Britannic Bold" pitchFamily="34" charset="0"/>
            </a:endParaRPr>
          </a:p>
          <a:p>
            <a:pPr marL="452438" indent="-452438" algn="just" defTabSz="904875">
              <a:lnSpc>
                <a:spcPct val="95000"/>
              </a:lnSpc>
              <a:buFont typeface="Wingdings" pitchFamily="2" charset="2"/>
              <a:buChar char="ü"/>
              <a:defRPr/>
            </a:pPr>
            <a:r>
              <a:rPr lang="es-MX" sz="2000" dirty="0" smtClean="0">
                <a:solidFill>
                  <a:srgbClr val="800000"/>
                </a:solidFill>
                <a:latin typeface="Britannic Bold" pitchFamily="34" charset="0"/>
              </a:rPr>
              <a:t>Tutorar al alumno en la elaboración del reporte final de su estadía.</a:t>
            </a:r>
          </a:p>
          <a:p>
            <a:pPr marL="452438" indent="-452438" algn="just" defTabSz="904875">
              <a:lnSpc>
                <a:spcPct val="95000"/>
              </a:lnSpc>
              <a:buFont typeface="Wingdings" pitchFamily="2" charset="2"/>
              <a:buChar char="ü"/>
              <a:defRPr/>
            </a:pPr>
            <a:endParaRPr lang="es-MX" sz="2000" dirty="0" smtClean="0">
              <a:solidFill>
                <a:srgbClr val="800000"/>
              </a:solidFill>
              <a:latin typeface="Britannic Bold" pitchFamily="34" charset="0"/>
            </a:endParaRPr>
          </a:p>
          <a:p>
            <a:pPr marL="452438" indent="-452438" algn="just" defTabSz="904875">
              <a:lnSpc>
                <a:spcPct val="95000"/>
              </a:lnSpc>
              <a:buFont typeface="Wingdings" pitchFamily="2" charset="2"/>
              <a:buChar char="ü"/>
            </a:pPr>
            <a:r>
              <a:rPr lang="es-MX" sz="2000" dirty="0" smtClean="0">
                <a:solidFill>
                  <a:srgbClr val="800000"/>
                </a:solidFill>
                <a:latin typeface="Britannic Bold" pitchFamily="34" charset="0"/>
              </a:rPr>
              <a:t>Mantener comunicación contante alumno-Tutor, vía telefónica, correo electrónico o presencial (fuera de horario de estadía)</a:t>
            </a:r>
          </a:p>
          <a:p>
            <a:pPr marL="452438" indent="-452438" algn="just" defTabSz="904875">
              <a:lnSpc>
                <a:spcPct val="95000"/>
              </a:lnSpc>
              <a:buFont typeface="Wingdings" pitchFamily="2" charset="2"/>
              <a:buChar char="ü"/>
            </a:pPr>
            <a:endParaRPr lang="es-MX" sz="2000" dirty="0" smtClean="0">
              <a:solidFill>
                <a:srgbClr val="800000"/>
              </a:solidFill>
              <a:latin typeface="Britannic Bold" pitchFamily="34" charset="0"/>
            </a:endParaRPr>
          </a:p>
          <a:p>
            <a:pPr marL="452438" indent="-452438" algn="just" defTabSz="904875">
              <a:lnSpc>
                <a:spcPct val="95000"/>
              </a:lnSpc>
              <a:buFont typeface="Wingdings" pitchFamily="2" charset="2"/>
              <a:buChar char="ü"/>
            </a:pPr>
            <a:endParaRPr lang="es-MX" sz="2000" dirty="0">
              <a:solidFill>
                <a:srgbClr val="800000"/>
              </a:solidFill>
              <a:latin typeface="Britannic Bold" pitchFamily="34" charset="0"/>
            </a:endParaRPr>
          </a:p>
          <a:p>
            <a:pPr marL="452438" indent="-452438" algn="just" defTabSz="904875">
              <a:lnSpc>
                <a:spcPct val="95000"/>
              </a:lnSpc>
              <a:buFont typeface="Wingdings" pitchFamily="2" charset="2"/>
              <a:buChar char="ü"/>
            </a:pPr>
            <a:endParaRPr lang="es-MX" sz="2300" dirty="0">
              <a:solidFill>
                <a:srgbClr val="006600"/>
              </a:solidFill>
              <a:latin typeface="Britannic Bold" pitchFamily="34" charset="0"/>
            </a:endParaRPr>
          </a:p>
        </p:txBody>
      </p:sp>
      <p:graphicFrame>
        <p:nvGraphicFramePr>
          <p:cNvPr id="19458" name="Object 2"/>
          <p:cNvGraphicFramePr>
            <a:graphicFrameLocks noChangeAspect="1"/>
          </p:cNvGraphicFramePr>
          <p:nvPr/>
        </p:nvGraphicFramePr>
        <p:xfrm>
          <a:off x="71438" y="63500"/>
          <a:ext cx="9001125" cy="1651000"/>
        </p:xfrm>
        <a:graphic>
          <a:graphicData uri="http://schemas.openxmlformats.org/presentationml/2006/ole">
            <mc:AlternateContent xmlns:mc="http://schemas.openxmlformats.org/markup-compatibility/2006">
              <mc:Choice xmlns:v="urn:schemas-microsoft-com:vml" Requires="v">
                <p:oleObj spid="_x0000_s37897" name="Imagen de mapa de bits" r:id="rId3" imgW="9078592" imgH="1933333" progId="PBrush">
                  <p:embed/>
                </p:oleObj>
              </mc:Choice>
              <mc:Fallback>
                <p:oleObj name="Imagen de mapa de bits" r:id="rId3" imgW="9078592" imgH="1933333" progId="PBrush">
                  <p:embed/>
                  <p:pic>
                    <p:nvPicPr>
                      <p:cNvPr id="0" name="Object 2"/>
                      <p:cNvPicPr>
                        <a:picLocks noChangeAspect="1" noChangeArrowheads="1"/>
                      </p:cNvPicPr>
                      <p:nvPr/>
                    </p:nvPicPr>
                    <p:blipFill>
                      <a:blip r:embed="rId4">
                        <a:lum bright="-6000"/>
                        <a:extLst>
                          <a:ext uri="{28A0092B-C50C-407E-A947-70E740481C1C}">
                            <a14:useLocalDpi xmlns:a14="http://schemas.microsoft.com/office/drawing/2010/main" val="0"/>
                          </a:ext>
                        </a:extLst>
                      </a:blip>
                      <a:srcRect/>
                      <a:stretch>
                        <a:fillRect/>
                      </a:stretch>
                    </p:blipFill>
                    <p:spPr bwMode="auto">
                      <a:xfrm>
                        <a:off x="71438" y="63500"/>
                        <a:ext cx="9001125" cy="165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5"/>
          <p:cNvSpPr txBox="1">
            <a:spLocks noChangeArrowheads="1"/>
          </p:cNvSpPr>
          <p:nvPr/>
        </p:nvSpPr>
        <p:spPr bwMode="auto">
          <a:xfrm>
            <a:off x="214282" y="1643050"/>
            <a:ext cx="8682038" cy="3059135"/>
          </a:xfrm>
          <a:prstGeom prst="rect">
            <a:avLst/>
          </a:prstGeom>
          <a:noFill/>
          <a:ln w="12700">
            <a:noFill/>
            <a:miter lim="800000"/>
            <a:headEnd type="none" w="sm" len="sm"/>
            <a:tailEnd type="none" w="sm" len="sm"/>
          </a:ln>
          <a:effectLst/>
        </p:spPr>
        <p:txBody>
          <a:bodyPr wrap="square" lIns="90516" tIns="45258" rIns="90516" bIns="45258">
            <a:spAutoFit/>
          </a:bodyPr>
          <a:lstStyle/>
          <a:p>
            <a:pPr marL="452438" indent="-452438" algn="just" defTabSz="904875">
              <a:lnSpc>
                <a:spcPct val="95000"/>
              </a:lnSpc>
              <a:buFontTx/>
              <a:buChar char="•"/>
            </a:pPr>
            <a:endParaRPr lang="es-MX" sz="2300" dirty="0">
              <a:solidFill>
                <a:srgbClr val="006600"/>
              </a:solidFill>
              <a:latin typeface="Tahoma" pitchFamily="34" charset="0"/>
            </a:endParaRPr>
          </a:p>
          <a:p>
            <a:pPr marL="452438" indent="-452438" algn="just" defTabSz="904875">
              <a:lnSpc>
                <a:spcPct val="95000"/>
              </a:lnSpc>
              <a:buFont typeface="Wingdings" pitchFamily="2" charset="2"/>
              <a:buChar char="ü"/>
            </a:pPr>
            <a:r>
              <a:rPr lang="es-MX" sz="2000" dirty="0" smtClean="0">
                <a:solidFill>
                  <a:srgbClr val="800000"/>
                </a:solidFill>
                <a:latin typeface="Britannic Bold" pitchFamily="34" charset="0"/>
              </a:rPr>
              <a:t>Evaluar el desempeño del alumno durante su estadía y el reporte final</a:t>
            </a:r>
          </a:p>
          <a:p>
            <a:pPr marL="452438" indent="-452438" algn="just" defTabSz="904875">
              <a:lnSpc>
                <a:spcPct val="95000"/>
              </a:lnSpc>
            </a:pPr>
            <a:endParaRPr lang="es-MX" sz="2000" dirty="0" smtClean="0">
              <a:solidFill>
                <a:srgbClr val="800000"/>
              </a:solidFill>
              <a:latin typeface="Britannic Bold" pitchFamily="34" charset="0"/>
            </a:endParaRPr>
          </a:p>
          <a:p>
            <a:pPr marL="452438" indent="-452438" algn="just" defTabSz="904875">
              <a:lnSpc>
                <a:spcPct val="95000"/>
              </a:lnSpc>
              <a:buFont typeface="Wingdings" pitchFamily="2" charset="2"/>
              <a:buChar char="ü"/>
            </a:pPr>
            <a:endParaRPr lang="es-MX" sz="2000" dirty="0" smtClean="0">
              <a:solidFill>
                <a:srgbClr val="800000"/>
              </a:solidFill>
              <a:latin typeface="Britannic Bold" pitchFamily="34" charset="0"/>
            </a:endParaRPr>
          </a:p>
          <a:p>
            <a:pPr marL="452438" indent="-452438" algn="just" defTabSz="904875">
              <a:lnSpc>
                <a:spcPct val="95000"/>
              </a:lnSpc>
              <a:buFont typeface="Wingdings" pitchFamily="2" charset="2"/>
              <a:buChar char="ü"/>
            </a:pPr>
            <a:r>
              <a:rPr lang="es-MX" sz="2000" dirty="0" smtClean="0">
                <a:solidFill>
                  <a:srgbClr val="800000"/>
                </a:solidFill>
                <a:latin typeface="Britannic Bold" pitchFamily="34" charset="0"/>
              </a:rPr>
              <a:t>Promediar evaluación asesor industrial + Evaluación Tutor académico.</a:t>
            </a:r>
            <a:endParaRPr lang="es-MX" sz="2000" dirty="0">
              <a:solidFill>
                <a:srgbClr val="800000"/>
              </a:solidFill>
              <a:latin typeface="Britannic Bold" pitchFamily="34" charset="0"/>
            </a:endParaRPr>
          </a:p>
          <a:p>
            <a:pPr marL="452438" indent="-452438" algn="just" defTabSz="904875">
              <a:lnSpc>
                <a:spcPct val="95000"/>
              </a:lnSpc>
            </a:pPr>
            <a:endParaRPr lang="es-MX" sz="2000" dirty="0">
              <a:solidFill>
                <a:srgbClr val="800000"/>
              </a:solidFill>
              <a:latin typeface="Britannic Bold" pitchFamily="34" charset="0"/>
            </a:endParaRPr>
          </a:p>
          <a:p>
            <a:pPr marL="452438" indent="-452438" algn="just" defTabSz="904875">
              <a:lnSpc>
                <a:spcPct val="95000"/>
              </a:lnSpc>
            </a:pPr>
            <a:endParaRPr lang="es-MX" sz="2000" dirty="0">
              <a:solidFill>
                <a:srgbClr val="800000"/>
              </a:solidFill>
              <a:latin typeface="Britannic Bold" pitchFamily="34" charset="0"/>
            </a:endParaRPr>
          </a:p>
          <a:p>
            <a:pPr marL="452438" indent="-452438" algn="just" defTabSz="904875">
              <a:lnSpc>
                <a:spcPct val="95000"/>
              </a:lnSpc>
              <a:buFont typeface="Wingdings" pitchFamily="2" charset="2"/>
              <a:buChar char="ü"/>
            </a:pPr>
            <a:r>
              <a:rPr lang="es-MX" sz="2000" dirty="0">
                <a:solidFill>
                  <a:srgbClr val="800000"/>
                </a:solidFill>
                <a:latin typeface="Britannic Bold" pitchFamily="34" charset="0"/>
              </a:rPr>
              <a:t>Asegurarse que se entregue la  Evaluación </a:t>
            </a:r>
            <a:r>
              <a:rPr lang="es-MX" sz="2000" dirty="0" smtClean="0">
                <a:solidFill>
                  <a:srgbClr val="800000"/>
                </a:solidFill>
                <a:latin typeface="Britannic Bold" pitchFamily="34" charset="0"/>
              </a:rPr>
              <a:t>y Liberación al </a:t>
            </a:r>
            <a:r>
              <a:rPr lang="es-MX" sz="2000" dirty="0">
                <a:solidFill>
                  <a:srgbClr val="800000"/>
                </a:solidFill>
                <a:latin typeface="Britannic Bold" pitchFamily="34" charset="0"/>
              </a:rPr>
              <a:t>departamento de </a:t>
            </a:r>
            <a:r>
              <a:rPr lang="es-MX" sz="2000" dirty="0" smtClean="0">
                <a:solidFill>
                  <a:srgbClr val="800000"/>
                </a:solidFill>
                <a:latin typeface="Britannic Bold" pitchFamily="34" charset="0"/>
              </a:rPr>
              <a:t>Prácticas </a:t>
            </a:r>
            <a:r>
              <a:rPr lang="es-MX" sz="2000" dirty="0">
                <a:solidFill>
                  <a:srgbClr val="800000"/>
                </a:solidFill>
                <a:latin typeface="Britannic Bold" pitchFamily="34" charset="0"/>
              </a:rPr>
              <a:t>y </a:t>
            </a:r>
            <a:r>
              <a:rPr lang="es-MX" sz="2000" dirty="0" smtClean="0">
                <a:solidFill>
                  <a:srgbClr val="800000"/>
                </a:solidFill>
                <a:latin typeface="Britannic Bold" pitchFamily="34" charset="0"/>
              </a:rPr>
              <a:t>Estadía para poder subir calificación final.</a:t>
            </a:r>
            <a:endParaRPr lang="es-ES" sz="2000" dirty="0">
              <a:solidFill>
                <a:srgbClr val="800000"/>
              </a:solidFill>
              <a:latin typeface="Britannic Bold" pitchFamily="34" charset="0"/>
            </a:endParaRPr>
          </a:p>
        </p:txBody>
      </p:sp>
      <p:graphicFrame>
        <p:nvGraphicFramePr>
          <p:cNvPr id="24579" name="Object 3"/>
          <p:cNvGraphicFramePr>
            <a:graphicFrameLocks noChangeAspect="1"/>
          </p:cNvGraphicFramePr>
          <p:nvPr/>
        </p:nvGraphicFramePr>
        <p:xfrm>
          <a:off x="71406" y="63500"/>
          <a:ext cx="9001125" cy="1651000"/>
        </p:xfrm>
        <a:graphic>
          <a:graphicData uri="http://schemas.openxmlformats.org/presentationml/2006/ole">
            <mc:AlternateContent xmlns:mc="http://schemas.openxmlformats.org/markup-compatibility/2006">
              <mc:Choice xmlns:v="urn:schemas-microsoft-com:vml" Requires="v">
                <p:oleObj spid="_x0000_s24586" name="Imagen de mapa de bits" r:id="rId3" imgW="9078592" imgH="1933333" progId="PBrush">
                  <p:embed/>
                </p:oleObj>
              </mc:Choice>
              <mc:Fallback>
                <p:oleObj name="Imagen de mapa de bits" r:id="rId3" imgW="9078592" imgH="1933333" progId="PBrush">
                  <p:embed/>
                  <p:pic>
                    <p:nvPicPr>
                      <p:cNvPr id="0" name="Picture 3"/>
                      <p:cNvPicPr>
                        <a:picLocks noChangeAspect="1" noChangeArrowheads="1"/>
                      </p:cNvPicPr>
                      <p:nvPr/>
                    </p:nvPicPr>
                    <p:blipFill>
                      <a:blip r:embed="rId4">
                        <a:lum bright="-6000"/>
                        <a:extLst>
                          <a:ext uri="{28A0092B-C50C-407E-A947-70E740481C1C}">
                            <a14:useLocalDpi xmlns:a14="http://schemas.microsoft.com/office/drawing/2010/main" val="0"/>
                          </a:ext>
                        </a:extLst>
                      </a:blip>
                      <a:srcRect/>
                      <a:stretch>
                        <a:fillRect/>
                      </a:stretch>
                    </p:blipFill>
                    <p:spPr bwMode="auto">
                      <a:xfrm>
                        <a:off x="71406" y="63500"/>
                        <a:ext cx="9001125" cy="165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363" name="Object 3"/>
          <p:cNvGraphicFramePr>
            <a:graphicFrameLocks noChangeAspect="1"/>
          </p:cNvGraphicFramePr>
          <p:nvPr/>
        </p:nvGraphicFramePr>
        <p:xfrm>
          <a:off x="71406" y="63488"/>
          <a:ext cx="9001125" cy="1651000"/>
        </p:xfrm>
        <a:graphic>
          <a:graphicData uri="http://schemas.openxmlformats.org/presentationml/2006/ole">
            <mc:AlternateContent xmlns:mc="http://schemas.openxmlformats.org/markup-compatibility/2006">
              <mc:Choice xmlns:v="urn:schemas-microsoft-com:vml" Requires="v">
                <p:oleObj spid="_x0000_s15370" name="Imagen de mapa de bits" r:id="rId3" imgW="9078592" imgH="1933333" progId="PBrush">
                  <p:embed/>
                </p:oleObj>
              </mc:Choice>
              <mc:Fallback>
                <p:oleObj name="Imagen de mapa de bits" r:id="rId3" imgW="9078592" imgH="1933333" progId="PBrush">
                  <p:embed/>
                  <p:pic>
                    <p:nvPicPr>
                      <p:cNvPr id="0" name="Picture 3"/>
                      <p:cNvPicPr>
                        <a:picLocks noChangeAspect="1" noChangeArrowheads="1"/>
                      </p:cNvPicPr>
                      <p:nvPr/>
                    </p:nvPicPr>
                    <p:blipFill>
                      <a:blip r:embed="rId4">
                        <a:lum bright="-6000"/>
                        <a:extLst>
                          <a:ext uri="{28A0092B-C50C-407E-A947-70E740481C1C}">
                            <a14:useLocalDpi xmlns:a14="http://schemas.microsoft.com/office/drawing/2010/main" val="0"/>
                          </a:ext>
                        </a:extLst>
                      </a:blip>
                      <a:srcRect/>
                      <a:stretch>
                        <a:fillRect/>
                      </a:stretch>
                    </p:blipFill>
                    <p:spPr bwMode="auto">
                      <a:xfrm>
                        <a:off x="71406" y="63488"/>
                        <a:ext cx="9001125" cy="165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1" name="10 CuadroTexto"/>
          <p:cNvSpPr txBox="1"/>
          <p:nvPr/>
        </p:nvSpPr>
        <p:spPr>
          <a:xfrm>
            <a:off x="1331640" y="3429000"/>
            <a:ext cx="6984776" cy="584775"/>
          </a:xfrm>
          <a:prstGeom prst="rect">
            <a:avLst/>
          </a:prstGeom>
          <a:noFill/>
        </p:spPr>
        <p:txBody>
          <a:bodyPr wrap="square" rtlCol="0">
            <a:spAutoFit/>
          </a:bodyPr>
          <a:lstStyle/>
          <a:p>
            <a:pPr algn="ctr"/>
            <a:r>
              <a:rPr lang="es-ES" sz="3200" b="1" dirty="0" smtClean="0">
                <a:solidFill>
                  <a:srgbClr val="800000"/>
                </a:solidFill>
                <a:latin typeface="Britannic Bold" pitchFamily="34" charset="0"/>
              </a:rPr>
              <a:t>ESTADIAS  INGENIERIA 480 HRS</a:t>
            </a:r>
            <a:endParaRPr lang="es-ES" sz="3200" b="1" dirty="0">
              <a:solidFill>
                <a:srgbClr val="800000"/>
              </a:solidFill>
              <a:latin typeface="Britannic Bold" pitchFamily="34" charset="0"/>
            </a:endParaRPr>
          </a:p>
        </p:txBody>
      </p:sp>
      <p:sp>
        <p:nvSpPr>
          <p:cNvPr id="12" name="11 CuadroTexto"/>
          <p:cNvSpPr txBox="1"/>
          <p:nvPr/>
        </p:nvSpPr>
        <p:spPr>
          <a:xfrm>
            <a:off x="1403648" y="1988840"/>
            <a:ext cx="6732240" cy="584775"/>
          </a:xfrm>
          <a:prstGeom prst="rect">
            <a:avLst/>
          </a:prstGeom>
          <a:noFill/>
        </p:spPr>
        <p:txBody>
          <a:bodyPr wrap="square" rtlCol="0">
            <a:spAutoFit/>
          </a:bodyPr>
          <a:lstStyle/>
          <a:p>
            <a:pPr algn="ctr"/>
            <a:r>
              <a:rPr lang="es-ES" sz="3200" b="1" dirty="0" smtClean="0">
                <a:solidFill>
                  <a:srgbClr val="800000"/>
                </a:solidFill>
                <a:latin typeface="Britannic Bold" pitchFamily="34" charset="0"/>
              </a:rPr>
              <a:t>ESTADIAS  TSU   525 HRS.</a:t>
            </a:r>
            <a:endParaRPr lang="es-ES" sz="3200" b="1" dirty="0">
              <a:solidFill>
                <a:srgbClr val="800000"/>
              </a:solidFill>
              <a:latin typeface="Britannic Bold"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4" presetClass="entr" presetSubtype="0" accel="10000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strVal val="#ppt_w*0.05"/>
                                          </p:val>
                                        </p:tav>
                                        <p:tav tm="100000">
                                          <p:val>
                                            <p:strVal val="#ppt_w"/>
                                          </p:val>
                                        </p:tav>
                                      </p:tavLst>
                                    </p:anim>
                                    <p:anim calcmode="lin" valueType="num">
                                      <p:cBhvr>
                                        <p:cTn id="8" dur="500" fill="hold"/>
                                        <p:tgtEl>
                                          <p:spTgt spid="11"/>
                                        </p:tgtEl>
                                        <p:attrNameLst>
                                          <p:attrName>ppt_h</p:attrName>
                                        </p:attrNameLst>
                                      </p:cBhvr>
                                      <p:tavLst>
                                        <p:tav tm="0">
                                          <p:val>
                                            <p:strVal val="#ppt_h"/>
                                          </p:val>
                                        </p:tav>
                                        <p:tav tm="100000">
                                          <p:val>
                                            <p:strVal val="#ppt_h"/>
                                          </p:val>
                                        </p:tav>
                                      </p:tavLst>
                                    </p:anim>
                                    <p:anim calcmode="lin" valueType="num">
                                      <p:cBhvr>
                                        <p:cTn id="9" dur="500" fill="hold"/>
                                        <p:tgtEl>
                                          <p:spTgt spid="11"/>
                                        </p:tgtEl>
                                        <p:attrNameLst>
                                          <p:attrName>ppt_x</p:attrName>
                                        </p:attrNameLst>
                                      </p:cBhvr>
                                      <p:tavLst>
                                        <p:tav tm="0">
                                          <p:val>
                                            <p:strVal val="#ppt_x-.2"/>
                                          </p:val>
                                        </p:tav>
                                        <p:tav tm="100000">
                                          <p:val>
                                            <p:strVal val="#ppt_x"/>
                                          </p:val>
                                        </p:tav>
                                      </p:tavLst>
                                    </p:anim>
                                    <p:anim calcmode="lin" valueType="num">
                                      <p:cBhvr>
                                        <p:cTn id="10" dur="500" fill="hold"/>
                                        <p:tgtEl>
                                          <p:spTgt spid="11"/>
                                        </p:tgtEl>
                                        <p:attrNameLst>
                                          <p:attrName>ppt_y</p:attrName>
                                        </p:attrNameLst>
                                      </p:cBhvr>
                                      <p:tavLst>
                                        <p:tav tm="0">
                                          <p:val>
                                            <p:strVal val="#ppt_y"/>
                                          </p:val>
                                        </p:tav>
                                        <p:tav tm="100000">
                                          <p:val>
                                            <p:strVal val="#ppt_y"/>
                                          </p:val>
                                        </p:tav>
                                      </p:tavLst>
                                    </p:anim>
                                    <p:animEffect transition="in" filter="fade">
                                      <p:cBhvr>
                                        <p:cTn id="11" dur="500"/>
                                        <p:tgtEl>
                                          <p:spTgt spid="11"/>
                                        </p:tgtEl>
                                      </p:cBhvr>
                                    </p:animEffect>
                                  </p:childTnLst>
                                </p:cTn>
                              </p:par>
                            </p:childTnLst>
                          </p:cTn>
                        </p:par>
                      </p:childTnLst>
                    </p:cTn>
                  </p:par>
                  <p:par>
                    <p:cTn id="12" fill="hold">
                      <p:stCondLst>
                        <p:cond delay="indefinite"/>
                      </p:stCondLst>
                      <p:childTnLst>
                        <p:par>
                          <p:cTn id="13" fill="hold">
                            <p:stCondLst>
                              <p:cond delay="0"/>
                            </p:stCondLst>
                            <p:childTnLst>
                              <p:par>
                                <p:cTn id="14" presetID="54" presetClass="entr" presetSubtype="0" accel="100000" fill="hold" grpId="0" nodeType="click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p:cTn id="16" dur="500" fill="hold"/>
                                        <p:tgtEl>
                                          <p:spTgt spid="12"/>
                                        </p:tgtEl>
                                        <p:attrNameLst>
                                          <p:attrName>ppt_w</p:attrName>
                                        </p:attrNameLst>
                                      </p:cBhvr>
                                      <p:tavLst>
                                        <p:tav tm="0">
                                          <p:val>
                                            <p:strVal val="#ppt_w*0.05"/>
                                          </p:val>
                                        </p:tav>
                                        <p:tav tm="100000">
                                          <p:val>
                                            <p:strVal val="#ppt_w"/>
                                          </p:val>
                                        </p:tav>
                                      </p:tavLst>
                                    </p:anim>
                                    <p:anim calcmode="lin" valueType="num">
                                      <p:cBhvr>
                                        <p:cTn id="17" dur="500" fill="hold"/>
                                        <p:tgtEl>
                                          <p:spTgt spid="12"/>
                                        </p:tgtEl>
                                        <p:attrNameLst>
                                          <p:attrName>ppt_h</p:attrName>
                                        </p:attrNameLst>
                                      </p:cBhvr>
                                      <p:tavLst>
                                        <p:tav tm="0">
                                          <p:val>
                                            <p:strVal val="#ppt_h"/>
                                          </p:val>
                                        </p:tav>
                                        <p:tav tm="100000">
                                          <p:val>
                                            <p:strVal val="#ppt_h"/>
                                          </p:val>
                                        </p:tav>
                                      </p:tavLst>
                                    </p:anim>
                                    <p:anim calcmode="lin" valueType="num">
                                      <p:cBhvr>
                                        <p:cTn id="18" dur="500" fill="hold"/>
                                        <p:tgtEl>
                                          <p:spTgt spid="12"/>
                                        </p:tgtEl>
                                        <p:attrNameLst>
                                          <p:attrName>ppt_x</p:attrName>
                                        </p:attrNameLst>
                                      </p:cBhvr>
                                      <p:tavLst>
                                        <p:tav tm="0">
                                          <p:val>
                                            <p:strVal val="#ppt_x-.2"/>
                                          </p:val>
                                        </p:tav>
                                        <p:tav tm="100000">
                                          <p:val>
                                            <p:strVal val="#ppt_x"/>
                                          </p:val>
                                        </p:tav>
                                      </p:tavLst>
                                    </p:anim>
                                    <p:anim calcmode="lin" valueType="num">
                                      <p:cBhvr>
                                        <p:cTn id="19" dur="500" fill="hold"/>
                                        <p:tgtEl>
                                          <p:spTgt spid="12"/>
                                        </p:tgtEl>
                                        <p:attrNameLst>
                                          <p:attrName>ppt_y</p:attrName>
                                        </p:attrNameLst>
                                      </p:cBhvr>
                                      <p:tavLst>
                                        <p:tav tm="0">
                                          <p:val>
                                            <p:strVal val="#ppt_y"/>
                                          </p:val>
                                        </p:tav>
                                        <p:tav tm="100000">
                                          <p:val>
                                            <p:strVal val="#ppt_y"/>
                                          </p:val>
                                        </p:tav>
                                      </p:tavLst>
                                    </p:anim>
                                    <p:animEffect transition="in" filter="fade">
                                      <p:cBhvr>
                                        <p:cTn id="2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6"/>
          <p:cNvSpPr txBox="1">
            <a:spLocks noChangeArrowheads="1"/>
          </p:cNvSpPr>
          <p:nvPr/>
        </p:nvSpPr>
        <p:spPr bwMode="auto">
          <a:xfrm>
            <a:off x="461963" y="1772816"/>
            <a:ext cx="8682037" cy="5701397"/>
          </a:xfrm>
          <a:prstGeom prst="rect">
            <a:avLst/>
          </a:prstGeom>
          <a:noFill/>
          <a:ln w="12700">
            <a:noFill/>
            <a:miter lim="800000"/>
            <a:headEnd type="none" w="sm" len="sm"/>
            <a:tailEnd type="none" w="sm" len="sm"/>
          </a:ln>
          <a:effectLst/>
        </p:spPr>
        <p:txBody>
          <a:bodyPr wrap="square" lIns="90516" tIns="45258" rIns="90516" bIns="45258">
            <a:spAutoFit/>
          </a:bodyPr>
          <a:lstStyle/>
          <a:p>
            <a:pPr marL="452438" indent="-452438" algn="just" defTabSz="904875">
              <a:lnSpc>
                <a:spcPct val="95000"/>
              </a:lnSpc>
              <a:buFontTx/>
              <a:buChar char="•"/>
            </a:pPr>
            <a:endParaRPr lang="es-MX" sz="2300" dirty="0">
              <a:solidFill>
                <a:srgbClr val="006600"/>
              </a:solidFill>
              <a:latin typeface="Tahoma" pitchFamily="34" charset="0"/>
            </a:endParaRPr>
          </a:p>
          <a:p>
            <a:pPr marL="452438" indent="-452438" algn="ctr" defTabSz="904875">
              <a:lnSpc>
                <a:spcPct val="95000"/>
              </a:lnSpc>
            </a:pPr>
            <a:r>
              <a:rPr lang="es-MX" sz="2300" b="1" u="sng" dirty="0">
                <a:solidFill>
                  <a:srgbClr val="990033"/>
                </a:solidFill>
                <a:effectLst>
                  <a:outerShdw blurRad="38100" dist="38100" dir="2700000" algn="tl">
                    <a:srgbClr val="C0C0C0"/>
                  </a:outerShdw>
                </a:effectLst>
                <a:latin typeface="Tahoma" pitchFamily="34" charset="0"/>
              </a:rPr>
              <a:t>Asesor industrial (supervisor o jefe de empresa)</a:t>
            </a:r>
          </a:p>
          <a:p>
            <a:pPr marL="452438" indent="-452438" algn="just" defTabSz="904875">
              <a:lnSpc>
                <a:spcPct val="95000"/>
              </a:lnSpc>
              <a:buFontTx/>
              <a:buChar char="•"/>
            </a:pPr>
            <a:endParaRPr lang="es-MX" sz="2300" b="1" u="sng" dirty="0">
              <a:solidFill>
                <a:srgbClr val="990033"/>
              </a:solidFill>
              <a:effectLst>
                <a:outerShdw blurRad="38100" dist="38100" dir="2700000" algn="tl">
                  <a:srgbClr val="C0C0C0"/>
                </a:outerShdw>
              </a:effectLst>
              <a:latin typeface="Tahoma" pitchFamily="34" charset="0"/>
            </a:endParaRPr>
          </a:p>
          <a:p>
            <a:pPr marL="1357313" lvl="2" indent="-452438" defTabSz="904875">
              <a:buFont typeface="Wingdings" pitchFamily="2" charset="2"/>
              <a:buChar char="ü"/>
              <a:defRPr/>
            </a:pPr>
            <a:r>
              <a:rPr lang="es-MX" sz="2300" dirty="0" smtClean="0">
                <a:solidFill>
                  <a:srgbClr val="800000"/>
                </a:solidFill>
                <a:latin typeface="Tahoma" pitchFamily="34" charset="0"/>
              </a:rPr>
              <a:t>Asignar  programa de trabajo de la estadía Profesional.</a:t>
            </a:r>
          </a:p>
          <a:p>
            <a:pPr marL="1357313" lvl="2" indent="-452438" defTabSz="904875">
              <a:buFont typeface="Wingdings" pitchFamily="2" charset="2"/>
              <a:buChar char="ü"/>
              <a:defRPr/>
            </a:pPr>
            <a:endParaRPr lang="es-MX" sz="2300" dirty="0" smtClean="0">
              <a:solidFill>
                <a:srgbClr val="006600"/>
              </a:solidFill>
              <a:latin typeface="Tahoma" pitchFamily="34" charset="0"/>
            </a:endParaRPr>
          </a:p>
          <a:p>
            <a:pPr marL="1357313" lvl="2" indent="-452438" defTabSz="904875">
              <a:buFont typeface="Wingdings" pitchFamily="2" charset="2"/>
              <a:buChar char="ü"/>
              <a:defRPr/>
            </a:pPr>
            <a:r>
              <a:rPr lang="es-MX" sz="2300" dirty="0" smtClean="0">
                <a:solidFill>
                  <a:srgbClr val="800000"/>
                </a:solidFill>
                <a:latin typeface="Tahoma" pitchFamily="34" charset="0"/>
              </a:rPr>
              <a:t>Tener el control de asistencia durante la estadía </a:t>
            </a:r>
            <a:br>
              <a:rPr lang="es-MX" sz="2300" dirty="0" smtClean="0">
                <a:solidFill>
                  <a:srgbClr val="800000"/>
                </a:solidFill>
                <a:latin typeface="Tahoma" pitchFamily="34" charset="0"/>
              </a:rPr>
            </a:br>
            <a:r>
              <a:rPr lang="es-MX" sz="2300" dirty="0" smtClean="0">
                <a:solidFill>
                  <a:srgbClr val="800000"/>
                </a:solidFill>
                <a:latin typeface="Tahoma" pitchFamily="34" charset="0"/>
              </a:rPr>
              <a:t>Profesional. </a:t>
            </a:r>
            <a:endParaRPr lang="es-MX" sz="2300" dirty="0" smtClean="0">
              <a:solidFill>
                <a:srgbClr val="006600"/>
              </a:solidFill>
              <a:latin typeface="Tahoma" pitchFamily="34" charset="0"/>
            </a:endParaRPr>
          </a:p>
          <a:p>
            <a:pPr marL="1357313" lvl="2" indent="-452438" defTabSz="904875">
              <a:buFont typeface="Wingdings" pitchFamily="2" charset="2"/>
              <a:buChar char="ü"/>
              <a:defRPr/>
            </a:pPr>
            <a:r>
              <a:rPr lang="es-MX" sz="2300" dirty="0" smtClean="0">
                <a:solidFill>
                  <a:srgbClr val="800000"/>
                </a:solidFill>
                <a:latin typeface="Tahoma" pitchFamily="34" charset="0"/>
              </a:rPr>
              <a:t>Asesorar en Proyecto</a:t>
            </a:r>
          </a:p>
          <a:p>
            <a:pPr marL="1357313" lvl="2" indent="-452438" defTabSz="904875">
              <a:buFont typeface="Wingdings" pitchFamily="2" charset="2"/>
              <a:buChar char="ü"/>
              <a:defRPr/>
            </a:pPr>
            <a:endParaRPr lang="es-MX" sz="2300" dirty="0" smtClean="0">
              <a:solidFill>
                <a:srgbClr val="800000"/>
              </a:solidFill>
              <a:latin typeface="Tahoma" pitchFamily="34" charset="0"/>
            </a:endParaRPr>
          </a:p>
          <a:p>
            <a:pPr marL="1357313" lvl="2" indent="-452438" defTabSz="904875">
              <a:buFont typeface="Wingdings" pitchFamily="2" charset="2"/>
              <a:buChar char="ü"/>
              <a:defRPr/>
            </a:pPr>
            <a:r>
              <a:rPr lang="es-MX" sz="2300" dirty="0" smtClean="0">
                <a:solidFill>
                  <a:srgbClr val="800000"/>
                </a:solidFill>
                <a:latin typeface="Tahoma" pitchFamily="34" charset="0"/>
              </a:rPr>
              <a:t>Dar inducción sobre área donde realizara su estadía, políticas, normas de seguridad etc.</a:t>
            </a:r>
          </a:p>
          <a:p>
            <a:pPr marL="1357313" lvl="2" indent="-452438" defTabSz="904875">
              <a:buFont typeface="Wingdings" pitchFamily="2" charset="2"/>
              <a:buChar char="ü"/>
              <a:defRPr/>
            </a:pPr>
            <a:endParaRPr lang="es-MX" sz="2300" dirty="0" smtClean="0">
              <a:solidFill>
                <a:srgbClr val="800000"/>
              </a:solidFill>
              <a:latin typeface="Tahoma" pitchFamily="34" charset="0"/>
            </a:endParaRPr>
          </a:p>
          <a:p>
            <a:pPr marL="1357313" lvl="2" indent="-452438" defTabSz="904875">
              <a:buFont typeface="Wingdings" pitchFamily="2" charset="2"/>
              <a:buChar char="ü"/>
              <a:defRPr/>
            </a:pPr>
            <a:r>
              <a:rPr lang="es-MX" sz="2300" dirty="0" smtClean="0">
                <a:solidFill>
                  <a:srgbClr val="800000"/>
                </a:solidFill>
                <a:latin typeface="Tahoma" pitchFamily="34" charset="0"/>
              </a:rPr>
              <a:t>Evaluar el desempeño de la estadía Profesional (</a:t>
            </a:r>
            <a:r>
              <a:rPr lang="es-MX" sz="2300" dirty="0" err="1" smtClean="0">
                <a:solidFill>
                  <a:srgbClr val="800000"/>
                </a:solidFill>
                <a:latin typeface="Tahoma" pitchFamily="34" charset="0"/>
              </a:rPr>
              <a:t>fto</a:t>
            </a:r>
            <a:r>
              <a:rPr lang="es-MX" sz="2300" dirty="0" smtClean="0">
                <a:solidFill>
                  <a:srgbClr val="800000"/>
                </a:solidFill>
                <a:latin typeface="Tahoma" pitchFamily="34" charset="0"/>
              </a:rPr>
              <a:t>). </a:t>
            </a:r>
            <a:endParaRPr lang="es-MX" sz="2300" dirty="0">
              <a:solidFill>
                <a:srgbClr val="800000"/>
              </a:solidFill>
              <a:latin typeface="Tahoma" pitchFamily="34" charset="0"/>
            </a:endParaRPr>
          </a:p>
          <a:p>
            <a:pPr marL="1357313" lvl="2" indent="-452438" defTabSz="904875"/>
            <a:endParaRPr lang="es-MX" sz="2300" dirty="0">
              <a:solidFill>
                <a:srgbClr val="800000"/>
              </a:solidFill>
              <a:latin typeface="Tahoma" pitchFamily="34" charset="0"/>
            </a:endParaRPr>
          </a:p>
          <a:p>
            <a:pPr marL="1357313" lvl="2" indent="-452438" defTabSz="904875">
              <a:buFont typeface="Wingdings" pitchFamily="2" charset="2"/>
              <a:buChar char="ü"/>
            </a:pPr>
            <a:endParaRPr lang="es-MX" sz="2300" dirty="0">
              <a:solidFill>
                <a:srgbClr val="006600"/>
              </a:solidFill>
              <a:latin typeface="Tahoma" pitchFamily="34" charset="0"/>
            </a:endParaRPr>
          </a:p>
          <a:p>
            <a:pPr marL="1357313" lvl="2" indent="-452438" algn="just" defTabSz="904875">
              <a:buFont typeface="Wingdings" pitchFamily="2" charset="2"/>
              <a:buChar char="ü"/>
            </a:pPr>
            <a:endParaRPr lang="es-ES" sz="2300" dirty="0">
              <a:solidFill>
                <a:srgbClr val="006600"/>
              </a:solidFill>
              <a:latin typeface="Tahoma" pitchFamily="34" charset="0"/>
            </a:endParaRPr>
          </a:p>
        </p:txBody>
      </p:sp>
      <p:graphicFrame>
        <p:nvGraphicFramePr>
          <p:cNvPr id="20482" name="Object 2"/>
          <p:cNvGraphicFramePr>
            <a:graphicFrameLocks noChangeAspect="1"/>
          </p:cNvGraphicFramePr>
          <p:nvPr/>
        </p:nvGraphicFramePr>
        <p:xfrm>
          <a:off x="71438" y="63500"/>
          <a:ext cx="9001125" cy="1651000"/>
        </p:xfrm>
        <a:graphic>
          <a:graphicData uri="http://schemas.openxmlformats.org/presentationml/2006/ole">
            <mc:AlternateContent xmlns:mc="http://schemas.openxmlformats.org/markup-compatibility/2006">
              <mc:Choice xmlns:v="urn:schemas-microsoft-com:vml" Requires="v">
                <p:oleObj spid="_x0000_s20489" name="Imagen de mapa de bits" r:id="rId3" imgW="9078592" imgH="1933333" progId="PBrush">
                  <p:embed/>
                </p:oleObj>
              </mc:Choice>
              <mc:Fallback>
                <p:oleObj name="Imagen de mapa de bits" r:id="rId3" imgW="9078592" imgH="1933333" progId="PBrush">
                  <p:embed/>
                  <p:pic>
                    <p:nvPicPr>
                      <p:cNvPr id="0" name="Picture 2"/>
                      <p:cNvPicPr>
                        <a:picLocks noChangeAspect="1" noChangeArrowheads="1"/>
                      </p:cNvPicPr>
                      <p:nvPr/>
                    </p:nvPicPr>
                    <p:blipFill>
                      <a:blip r:embed="rId4">
                        <a:lum bright="-6000"/>
                        <a:extLst>
                          <a:ext uri="{28A0092B-C50C-407E-A947-70E740481C1C}">
                            <a14:useLocalDpi xmlns:a14="http://schemas.microsoft.com/office/drawing/2010/main" val="0"/>
                          </a:ext>
                        </a:extLst>
                      </a:blip>
                      <a:srcRect/>
                      <a:stretch>
                        <a:fillRect/>
                      </a:stretch>
                    </p:blipFill>
                    <p:spPr bwMode="auto">
                      <a:xfrm>
                        <a:off x="71438" y="63500"/>
                        <a:ext cx="9001125" cy="165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from="(-#ppt_w/2)" to="(#ppt_x)" calcmode="lin" valueType="num">
                                      <p:cBhvr>
                                        <p:cTn id="7" dur="600" fill="hold">
                                          <p:stCondLst>
                                            <p:cond delay="0"/>
                                          </p:stCondLst>
                                        </p:cTn>
                                        <p:tgtEl>
                                          <p:spTgt spid="2"/>
                                        </p:tgtEl>
                                        <p:attrNameLst>
                                          <p:attrName>ppt_x</p:attrName>
                                        </p:attrNameLst>
                                      </p:cBhvr>
                                    </p:anim>
                                    <p:anim from="0" to="-1.0" calcmode="lin" valueType="num">
                                      <p:cBhvr>
                                        <p:cTn id="8" dur="200" decel="50000" autoRev="1" fill="hold">
                                          <p:stCondLst>
                                            <p:cond delay="600"/>
                                          </p:stCondLst>
                                        </p:cTn>
                                        <p:tgtEl>
                                          <p:spTgt spid="2"/>
                                        </p:tgtEl>
                                        <p:attrNameLst>
                                          <p:attrName>xshear</p:attrName>
                                        </p:attrNameLst>
                                      </p:cBhvr>
                                    </p:anim>
                                    <p:animScale>
                                      <p:cBhvr>
                                        <p:cTn id="9" dur="200" decel="100000" autoRev="1" fill="hold">
                                          <p:stCondLst>
                                            <p:cond delay="600"/>
                                          </p:stCondLst>
                                        </p:cTn>
                                        <p:tgtEl>
                                          <p:spTgt spid="2"/>
                                        </p:tgtEl>
                                      </p:cBhvr>
                                      <p:from x="100000" y="100000"/>
                                      <p:to x="80000" y="100000"/>
                                    </p:animScale>
                                    <p:anim by="(#ppt_h/3+#ppt_w*0.1)" calcmode="lin" valueType="num">
                                      <p:cBhvr additive="sum">
                                        <p:cTn id="10" dur="200" decel="100000" autoRev="1" fill="hold">
                                          <p:stCondLst>
                                            <p:cond delay="600"/>
                                          </p:stCondLst>
                                        </p:cTn>
                                        <p:tgtEl>
                                          <p:spTgt spid="2"/>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554" name="Object 2"/>
          <p:cNvGraphicFramePr>
            <a:graphicFrameLocks noChangeAspect="1"/>
          </p:cNvGraphicFramePr>
          <p:nvPr/>
        </p:nvGraphicFramePr>
        <p:xfrm>
          <a:off x="0" y="0"/>
          <a:ext cx="9001125" cy="1651000"/>
        </p:xfrm>
        <a:graphic>
          <a:graphicData uri="http://schemas.openxmlformats.org/presentationml/2006/ole">
            <mc:AlternateContent xmlns:mc="http://schemas.openxmlformats.org/markup-compatibility/2006">
              <mc:Choice xmlns:v="urn:schemas-microsoft-com:vml" Requires="v">
                <p:oleObj spid="_x0000_s23561" name="Imagen de mapa de bits" r:id="rId3" imgW="9078592" imgH="1933333" progId="PBrush">
                  <p:embed/>
                </p:oleObj>
              </mc:Choice>
              <mc:Fallback>
                <p:oleObj name="Imagen de mapa de bits" r:id="rId3" imgW="9078592" imgH="1933333" progId="PBrush">
                  <p:embed/>
                  <p:pic>
                    <p:nvPicPr>
                      <p:cNvPr id="0" name="Picture 2"/>
                      <p:cNvPicPr>
                        <a:picLocks noChangeAspect="1" noChangeArrowheads="1"/>
                      </p:cNvPicPr>
                      <p:nvPr/>
                    </p:nvPicPr>
                    <p:blipFill>
                      <a:blip r:embed="rId4">
                        <a:lum bright="-6000"/>
                        <a:extLst>
                          <a:ext uri="{28A0092B-C50C-407E-A947-70E740481C1C}">
                            <a14:useLocalDpi xmlns:a14="http://schemas.microsoft.com/office/drawing/2010/main" val="0"/>
                          </a:ext>
                        </a:extLst>
                      </a:blip>
                      <a:srcRect/>
                      <a:stretch>
                        <a:fillRect/>
                      </a:stretch>
                    </p:blipFill>
                    <p:spPr bwMode="auto">
                      <a:xfrm>
                        <a:off x="0" y="0"/>
                        <a:ext cx="9001125" cy="165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 name="3 CuadroTexto"/>
          <p:cNvSpPr txBox="1"/>
          <p:nvPr/>
        </p:nvSpPr>
        <p:spPr>
          <a:xfrm>
            <a:off x="428596" y="1714488"/>
            <a:ext cx="8143932" cy="523220"/>
          </a:xfrm>
          <a:prstGeom prst="rect">
            <a:avLst/>
          </a:prstGeom>
          <a:noFill/>
        </p:spPr>
        <p:txBody>
          <a:bodyPr wrap="square" rtlCol="0">
            <a:spAutoFit/>
          </a:bodyPr>
          <a:lstStyle/>
          <a:p>
            <a:r>
              <a:rPr lang="es-ES" sz="2800" dirty="0" smtClean="0">
                <a:solidFill>
                  <a:srgbClr val="800000"/>
                </a:solidFill>
                <a:latin typeface="Britannic Bold" pitchFamily="34" charset="0"/>
              </a:rPr>
              <a:t>Requisitos para carta de aceptación de Estadía</a:t>
            </a:r>
            <a:endParaRPr lang="es-ES" sz="2800" dirty="0">
              <a:solidFill>
                <a:srgbClr val="800000"/>
              </a:solidFill>
              <a:latin typeface="Britannic Bold" pitchFamily="34" charset="0"/>
            </a:endParaRPr>
          </a:p>
        </p:txBody>
      </p:sp>
      <p:sp>
        <p:nvSpPr>
          <p:cNvPr id="5" name="4 CuadroTexto"/>
          <p:cNvSpPr txBox="1"/>
          <p:nvPr/>
        </p:nvSpPr>
        <p:spPr>
          <a:xfrm>
            <a:off x="1979712" y="3933056"/>
            <a:ext cx="6485280" cy="1938992"/>
          </a:xfrm>
          <a:prstGeom prst="rect">
            <a:avLst/>
          </a:prstGeom>
          <a:noFill/>
        </p:spPr>
        <p:txBody>
          <a:bodyPr wrap="square" rtlCol="0">
            <a:spAutoFit/>
          </a:bodyPr>
          <a:lstStyle/>
          <a:p>
            <a:pPr algn="r"/>
            <a:r>
              <a:rPr lang="es-ES" sz="2400" dirty="0" smtClean="0">
                <a:solidFill>
                  <a:srgbClr val="800000"/>
                </a:solidFill>
                <a:latin typeface="Britannic Bold" pitchFamily="34" charset="0"/>
              </a:rPr>
              <a:t>Carta de Liberación y Servicio social</a:t>
            </a:r>
          </a:p>
          <a:p>
            <a:pPr algn="r"/>
            <a:r>
              <a:rPr lang="es-ES" sz="2400" dirty="0" smtClean="0">
                <a:solidFill>
                  <a:srgbClr val="800000"/>
                </a:solidFill>
                <a:latin typeface="Britannic Bold" pitchFamily="34" charset="0"/>
              </a:rPr>
              <a:t>Copia de vigencia de Seguro facultativo</a:t>
            </a:r>
          </a:p>
          <a:p>
            <a:pPr algn="r"/>
            <a:r>
              <a:rPr lang="es-MX" sz="2400" dirty="0" smtClean="0">
                <a:solidFill>
                  <a:srgbClr val="800000"/>
                </a:solidFill>
                <a:latin typeface="Britannic Bold" pitchFamily="34" charset="0"/>
              </a:rPr>
              <a:t>Datos de la empresa</a:t>
            </a:r>
            <a:endParaRPr lang="es-ES" sz="2400" dirty="0" smtClean="0">
              <a:solidFill>
                <a:srgbClr val="800000"/>
              </a:solidFill>
              <a:latin typeface="Britannic Bold" pitchFamily="34" charset="0"/>
            </a:endParaRPr>
          </a:p>
          <a:p>
            <a:pPr algn="r"/>
            <a:endParaRPr lang="es-ES" sz="2400" dirty="0" smtClean="0">
              <a:solidFill>
                <a:srgbClr val="800000"/>
              </a:solidFill>
              <a:latin typeface="Britannic Bold" pitchFamily="34" charset="0"/>
            </a:endParaRPr>
          </a:p>
          <a:p>
            <a:pPr algn="r"/>
            <a:endParaRPr lang="es-ES" sz="2400" dirty="0">
              <a:solidFill>
                <a:srgbClr val="800000"/>
              </a:solidFill>
              <a:latin typeface="Britannic Bold"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0.70"/>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down)">
                                      <p:cBhvr>
                                        <p:cTn id="14" dur="580">
                                          <p:stCondLst>
                                            <p:cond delay="0"/>
                                          </p:stCondLst>
                                        </p:cTn>
                                        <p:tgtEl>
                                          <p:spTgt spid="5"/>
                                        </p:tgtEl>
                                      </p:cBhvr>
                                    </p:animEffect>
                                    <p:anim calcmode="lin" valueType="num">
                                      <p:cBhvr>
                                        <p:cTn id="15"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20" dur="26">
                                          <p:stCondLst>
                                            <p:cond delay="650"/>
                                          </p:stCondLst>
                                        </p:cTn>
                                        <p:tgtEl>
                                          <p:spTgt spid="5"/>
                                        </p:tgtEl>
                                      </p:cBhvr>
                                      <p:to x="100000" y="60000"/>
                                    </p:animScale>
                                    <p:animScale>
                                      <p:cBhvr>
                                        <p:cTn id="21" dur="166" decel="50000">
                                          <p:stCondLst>
                                            <p:cond delay="676"/>
                                          </p:stCondLst>
                                        </p:cTn>
                                        <p:tgtEl>
                                          <p:spTgt spid="5"/>
                                        </p:tgtEl>
                                      </p:cBhvr>
                                      <p:to x="100000" y="100000"/>
                                    </p:animScale>
                                    <p:animScale>
                                      <p:cBhvr>
                                        <p:cTn id="22" dur="26">
                                          <p:stCondLst>
                                            <p:cond delay="1312"/>
                                          </p:stCondLst>
                                        </p:cTn>
                                        <p:tgtEl>
                                          <p:spTgt spid="5"/>
                                        </p:tgtEl>
                                      </p:cBhvr>
                                      <p:to x="100000" y="80000"/>
                                    </p:animScale>
                                    <p:animScale>
                                      <p:cBhvr>
                                        <p:cTn id="23" dur="166" decel="50000">
                                          <p:stCondLst>
                                            <p:cond delay="1338"/>
                                          </p:stCondLst>
                                        </p:cTn>
                                        <p:tgtEl>
                                          <p:spTgt spid="5"/>
                                        </p:tgtEl>
                                      </p:cBhvr>
                                      <p:to x="100000" y="100000"/>
                                    </p:animScale>
                                    <p:animScale>
                                      <p:cBhvr>
                                        <p:cTn id="24" dur="26">
                                          <p:stCondLst>
                                            <p:cond delay="1642"/>
                                          </p:stCondLst>
                                        </p:cTn>
                                        <p:tgtEl>
                                          <p:spTgt spid="5"/>
                                        </p:tgtEl>
                                      </p:cBhvr>
                                      <p:to x="100000" y="90000"/>
                                    </p:animScale>
                                    <p:animScale>
                                      <p:cBhvr>
                                        <p:cTn id="25" dur="166" decel="50000">
                                          <p:stCondLst>
                                            <p:cond delay="1668"/>
                                          </p:stCondLst>
                                        </p:cTn>
                                        <p:tgtEl>
                                          <p:spTgt spid="5"/>
                                        </p:tgtEl>
                                      </p:cBhvr>
                                      <p:to x="100000" y="100000"/>
                                    </p:animScale>
                                    <p:animScale>
                                      <p:cBhvr>
                                        <p:cTn id="26" dur="26">
                                          <p:stCondLst>
                                            <p:cond delay="1808"/>
                                          </p:stCondLst>
                                        </p:cTn>
                                        <p:tgtEl>
                                          <p:spTgt spid="5"/>
                                        </p:tgtEl>
                                      </p:cBhvr>
                                      <p:to x="100000" y="95000"/>
                                    </p:animScale>
                                    <p:animScale>
                                      <p:cBhvr>
                                        <p:cTn id="27"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554" name="Object 2"/>
          <p:cNvGraphicFramePr>
            <a:graphicFrameLocks noChangeAspect="1"/>
          </p:cNvGraphicFramePr>
          <p:nvPr/>
        </p:nvGraphicFramePr>
        <p:xfrm>
          <a:off x="0" y="0"/>
          <a:ext cx="9001125" cy="1651000"/>
        </p:xfrm>
        <a:graphic>
          <a:graphicData uri="http://schemas.openxmlformats.org/presentationml/2006/ole">
            <mc:AlternateContent xmlns:mc="http://schemas.openxmlformats.org/markup-compatibility/2006">
              <mc:Choice xmlns:v="urn:schemas-microsoft-com:vml" Requires="v">
                <p:oleObj spid="_x0000_s38921" name="Imagen de mapa de bits" r:id="rId3" imgW="9078592" imgH="1933333" progId="PBrush">
                  <p:embed/>
                </p:oleObj>
              </mc:Choice>
              <mc:Fallback>
                <p:oleObj name="Imagen de mapa de bits" r:id="rId3" imgW="9078592" imgH="1933333" progId="PBrush">
                  <p:embed/>
                  <p:pic>
                    <p:nvPicPr>
                      <p:cNvPr id="0" name="Object 2"/>
                      <p:cNvPicPr>
                        <a:picLocks noChangeAspect="1" noChangeArrowheads="1"/>
                      </p:cNvPicPr>
                      <p:nvPr/>
                    </p:nvPicPr>
                    <p:blipFill>
                      <a:blip r:embed="rId4">
                        <a:lum bright="-6000"/>
                        <a:extLst>
                          <a:ext uri="{28A0092B-C50C-407E-A947-70E740481C1C}">
                            <a14:useLocalDpi xmlns:a14="http://schemas.microsoft.com/office/drawing/2010/main" val="0"/>
                          </a:ext>
                        </a:extLst>
                      </a:blip>
                      <a:srcRect/>
                      <a:stretch>
                        <a:fillRect/>
                      </a:stretch>
                    </p:blipFill>
                    <p:spPr bwMode="auto">
                      <a:xfrm>
                        <a:off x="0" y="0"/>
                        <a:ext cx="9001125" cy="165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 name="3 CuadroTexto"/>
          <p:cNvSpPr txBox="1"/>
          <p:nvPr/>
        </p:nvSpPr>
        <p:spPr>
          <a:xfrm>
            <a:off x="428596" y="1714488"/>
            <a:ext cx="8143932" cy="523220"/>
          </a:xfrm>
          <a:prstGeom prst="rect">
            <a:avLst/>
          </a:prstGeom>
          <a:noFill/>
        </p:spPr>
        <p:txBody>
          <a:bodyPr wrap="square" rtlCol="0">
            <a:spAutoFit/>
          </a:bodyPr>
          <a:lstStyle/>
          <a:p>
            <a:r>
              <a:rPr lang="es-ES" sz="2800" dirty="0" smtClean="0">
                <a:solidFill>
                  <a:srgbClr val="800000"/>
                </a:solidFill>
                <a:latin typeface="Britannic Bold" pitchFamily="34" charset="0"/>
              </a:rPr>
              <a:t>Requisitos para liberación de Estadía</a:t>
            </a:r>
            <a:endParaRPr lang="es-ES" sz="2800" dirty="0">
              <a:solidFill>
                <a:srgbClr val="800000"/>
              </a:solidFill>
              <a:latin typeface="Britannic Bold" pitchFamily="34" charset="0"/>
            </a:endParaRPr>
          </a:p>
        </p:txBody>
      </p:sp>
      <p:sp>
        <p:nvSpPr>
          <p:cNvPr id="5" name="4 CuadroTexto"/>
          <p:cNvSpPr txBox="1"/>
          <p:nvPr/>
        </p:nvSpPr>
        <p:spPr>
          <a:xfrm>
            <a:off x="5148064" y="3933056"/>
            <a:ext cx="3316928" cy="461665"/>
          </a:xfrm>
          <a:prstGeom prst="rect">
            <a:avLst/>
          </a:prstGeom>
          <a:noFill/>
        </p:spPr>
        <p:txBody>
          <a:bodyPr wrap="square" rtlCol="0">
            <a:spAutoFit/>
          </a:bodyPr>
          <a:lstStyle/>
          <a:p>
            <a:pPr algn="r"/>
            <a:r>
              <a:rPr lang="es-ES" sz="2400" dirty="0" smtClean="0">
                <a:solidFill>
                  <a:srgbClr val="800000"/>
                </a:solidFill>
                <a:latin typeface="Britannic Bold" pitchFamily="34" charset="0"/>
              </a:rPr>
              <a:t>Carta de Aceptación </a:t>
            </a:r>
            <a:endParaRPr lang="es-ES" sz="2400" dirty="0">
              <a:solidFill>
                <a:srgbClr val="800000"/>
              </a:solidFill>
              <a:latin typeface="Britannic Bold" pitchFamily="34" charset="0"/>
            </a:endParaRPr>
          </a:p>
        </p:txBody>
      </p:sp>
      <p:sp>
        <p:nvSpPr>
          <p:cNvPr id="6" name="5 CuadroTexto"/>
          <p:cNvSpPr txBox="1"/>
          <p:nvPr/>
        </p:nvSpPr>
        <p:spPr>
          <a:xfrm>
            <a:off x="1763688" y="5085184"/>
            <a:ext cx="6665964" cy="461665"/>
          </a:xfrm>
          <a:prstGeom prst="rect">
            <a:avLst/>
          </a:prstGeom>
          <a:noFill/>
        </p:spPr>
        <p:txBody>
          <a:bodyPr wrap="square" rtlCol="0">
            <a:spAutoFit/>
          </a:bodyPr>
          <a:lstStyle/>
          <a:p>
            <a:pPr algn="r"/>
            <a:r>
              <a:rPr lang="es-ES" sz="2400" dirty="0" smtClean="0">
                <a:solidFill>
                  <a:srgbClr val="800000"/>
                </a:solidFill>
                <a:latin typeface="Britannic Bold" pitchFamily="34" charset="0"/>
              </a:rPr>
              <a:t>Carta de Liberación de Estadía y Servicio social</a:t>
            </a:r>
            <a:endParaRPr lang="es-ES" sz="2400" dirty="0">
              <a:solidFill>
                <a:srgbClr val="800000"/>
              </a:solidFill>
              <a:latin typeface="Britannic Bold" pitchFamily="34" charset="0"/>
            </a:endParaRPr>
          </a:p>
        </p:txBody>
      </p:sp>
      <p:sp>
        <p:nvSpPr>
          <p:cNvPr id="7" name="6 CuadroTexto"/>
          <p:cNvSpPr txBox="1"/>
          <p:nvPr/>
        </p:nvSpPr>
        <p:spPr>
          <a:xfrm>
            <a:off x="3419872" y="4509120"/>
            <a:ext cx="5143536" cy="461665"/>
          </a:xfrm>
          <a:prstGeom prst="rect">
            <a:avLst/>
          </a:prstGeom>
          <a:noFill/>
        </p:spPr>
        <p:txBody>
          <a:bodyPr wrap="square" rtlCol="0">
            <a:spAutoFit/>
          </a:bodyPr>
          <a:lstStyle/>
          <a:p>
            <a:pPr algn="r"/>
            <a:r>
              <a:rPr lang="es-ES" sz="2400" dirty="0" smtClean="0">
                <a:solidFill>
                  <a:srgbClr val="800000"/>
                </a:solidFill>
                <a:latin typeface="Britannic Bold" pitchFamily="34" charset="0"/>
              </a:rPr>
              <a:t>Evaluación de Estadía</a:t>
            </a:r>
            <a:endParaRPr lang="es-ES" sz="2400" dirty="0">
              <a:solidFill>
                <a:srgbClr val="800000"/>
              </a:solidFill>
              <a:latin typeface="Britannic Bold"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0.70"/>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down)">
                                      <p:cBhvr>
                                        <p:cTn id="14" dur="580">
                                          <p:stCondLst>
                                            <p:cond delay="0"/>
                                          </p:stCondLst>
                                        </p:cTn>
                                        <p:tgtEl>
                                          <p:spTgt spid="5"/>
                                        </p:tgtEl>
                                      </p:cBhvr>
                                    </p:animEffect>
                                    <p:anim calcmode="lin" valueType="num">
                                      <p:cBhvr>
                                        <p:cTn id="15"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20" dur="26">
                                          <p:stCondLst>
                                            <p:cond delay="650"/>
                                          </p:stCondLst>
                                        </p:cTn>
                                        <p:tgtEl>
                                          <p:spTgt spid="5"/>
                                        </p:tgtEl>
                                      </p:cBhvr>
                                      <p:to x="100000" y="60000"/>
                                    </p:animScale>
                                    <p:animScale>
                                      <p:cBhvr>
                                        <p:cTn id="21" dur="166" decel="50000">
                                          <p:stCondLst>
                                            <p:cond delay="676"/>
                                          </p:stCondLst>
                                        </p:cTn>
                                        <p:tgtEl>
                                          <p:spTgt spid="5"/>
                                        </p:tgtEl>
                                      </p:cBhvr>
                                      <p:to x="100000" y="100000"/>
                                    </p:animScale>
                                    <p:animScale>
                                      <p:cBhvr>
                                        <p:cTn id="22" dur="26">
                                          <p:stCondLst>
                                            <p:cond delay="1312"/>
                                          </p:stCondLst>
                                        </p:cTn>
                                        <p:tgtEl>
                                          <p:spTgt spid="5"/>
                                        </p:tgtEl>
                                      </p:cBhvr>
                                      <p:to x="100000" y="80000"/>
                                    </p:animScale>
                                    <p:animScale>
                                      <p:cBhvr>
                                        <p:cTn id="23" dur="166" decel="50000">
                                          <p:stCondLst>
                                            <p:cond delay="1338"/>
                                          </p:stCondLst>
                                        </p:cTn>
                                        <p:tgtEl>
                                          <p:spTgt spid="5"/>
                                        </p:tgtEl>
                                      </p:cBhvr>
                                      <p:to x="100000" y="100000"/>
                                    </p:animScale>
                                    <p:animScale>
                                      <p:cBhvr>
                                        <p:cTn id="24" dur="26">
                                          <p:stCondLst>
                                            <p:cond delay="1642"/>
                                          </p:stCondLst>
                                        </p:cTn>
                                        <p:tgtEl>
                                          <p:spTgt spid="5"/>
                                        </p:tgtEl>
                                      </p:cBhvr>
                                      <p:to x="100000" y="90000"/>
                                    </p:animScale>
                                    <p:animScale>
                                      <p:cBhvr>
                                        <p:cTn id="25" dur="166" decel="50000">
                                          <p:stCondLst>
                                            <p:cond delay="1668"/>
                                          </p:stCondLst>
                                        </p:cTn>
                                        <p:tgtEl>
                                          <p:spTgt spid="5"/>
                                        </p:tgtEl>
                                      </p:cBhvr>
                                      <p:to x="100000" y="100000"/>
                                    </p:animScale>
                                    <p:animScale>
                                      <p:cBhvr>
                                        <p:cTn id="26" dur="26">
                                          <p:stCondLst>
                                            <p:cond delay="1808"/>
                                          </p:stCondLst>
                                        </p:cTn>
                                        <p:tgtEl>
                                          <p:spTgt spid="5"/>
                                        </p:tgtEl>
                                      </p:cBhvr>
                                      <p:to x="100000" y="95000"/>
                                    </p:animScale>
                                    <p:animScale>
                                      <p:cBhvr>
                                        <p:cTn id="27" dur="166" decel="50000">
                                          <p:stCondLst>
                                            <p:cond delay="1834"/>
                                          </p:stCondLst>
                                        </p:cTn>
                                        <p:tgtEl>
                                          <p:spTgt spid="5"/>
                                        </p:tgtEl>
                                      </p:cBhvr>
                                      <p:to x="100000" y="100000"/>
                                    </p:animScale>
                                  </p:childTnLst>
                                </p:cTn>
                              </p:par>
                            </p:childTnLst>
                          </p:cTn>
                        </p:par>
                      </p:childTnLst>
                    </p:cTn>
                  </p:par>
                  <p:par>
                    <p:cTn id="28" fill="hold">
                      <p:stCondLst>
                        <p:cond delay="indefinite"/>
                      </p:stCondLst>
                      <p:childTnLst>
                        <p:par>
                          <p:cTn id="29" fill="hold">
                            <p:stCondLst>
                              <p:cond delay="0"/>
                            </p:stCondLst>
                            <p:childTnLst>
                              <p:par>
                                <p:cTn id="30" presetID="26" presetClass="entr" presetSubtype="0"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down)">
                                      <p:cBhvr>
                                        <p:cTn id="32" dur="580">
                                          <p:stCondLst>
                                            <p:cond delay="0"/>
                                          </p:stCondLst>
                                        </p:cTn>
                                        <p:tgtEl>
                                          <p:spTgt spid="7"/>
                                        </p:tgtEl>
                                      </p:cBhvr>
                                    </p:animEffect>
                                    <p:anim calcmode="lin" valueType="num">
                                      <p:cBhvr>
                                        <p:cTn id="33"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34"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35"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36"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37"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38" dur="26">
                                          <p:stCondLst>
                                            <p:cond delay="650"/>
                                          </p:stCondLst>
                                        </p:cTn>
                                        <p:tgtEl>
                                          <p:spTgt spid="7"/>
                                        </p:tgtEl>
                                      </p:cBhvr>
                                      <p:to x="100000" y="60000"/>
                                    </p:animScale>
                                    <p:animScale>
                                      <p:cBhvr>
                                        <p:cTn id="39" dur="166" decel="50000">
                                          <p:stCondLst>
                                            <p:cond delay="676"/>
                                          </p:stCondLst>
                                        </p:cTn>
                                        <p:tgtEl>
                                          <p:spTgt spid="7"/>
                                        </p:tgtEl>
                                      </p:cBhvr>
                                      <p:to x="100000" y="100000"/>
                                    </p:animScale>
                                    <p:animScale>
                                      <p:cBhvr>
                                        <p:cTn id="40" dur="26">
                                          <p:stCondLst>
                                            <p:cond delay="1312"/>
                                          </p:stCondLst>
                                        </p:cTn>
                                        <p:tgtEl>
                                          <p:spTgt spid="7"/>
                                        </p:tgtEl>
                                      </p:cBhvr>
                                      <p:to x="100000" y="80000"/>
                                    </p:animScale>
                                    <p:animScale>
                                      <p:cBhvr>
                                        <p:cTn id="41" dur="166" decel="50000">
                                          <p:stCondLst>
                                            <p:cond delay="1338"/>
                                          </p:stCondLst>
                                        </p:cTn>
                                        <p:tgtEl>
                                          <p:spTgt spid="7"/>
                                        </p:tgtEl>
                                      </p:cBhvr>
                                      <p:to x="100000" y="100000"/>
                                    </p:animScale>
                                    <p:animScale>
                                      <p:cBhvr>
                                        <p:cTn id="42" dur="26">
                                          <p:stCondLst>
                                            <p:cond delay="1642"/>
                                          </p:stCondLst>
                                        </p:cTn>
                                        <p:tgtEl>
                                          <p:spTgt spid="7"/>
                                        </p:tgtEl>
                                      </p:cBhvr>
                                      <p:to x="100000" y="90000"/>
                                    </p:animScale>
                                    <p:animScale>
                                      <p:cBhvr>
                                        <p:cTn id="43" dur="166" decel="50000">
                                          <p:stCondLst>
                                            <p:cond delay="1668"/>
                                          </p:stCondLst>
                                        </p:cTn>
                                        <p:tgtEl>
                                          <p:spTgt spid="7"/>
                                        </p:tgtEl>
                                      </p:cBhvr>
                                      <p:to x="100000" y="100000"/>
                                    </p:animScale>
                                    <p:animScale>
                                      <p:cBhvr>
                                        <p:cTn id="44" dur="26">
                                          <p:stCondLst>
                                            <p:cond delay="1808"/>
                                          </p:stCondLst>
                                        </p:cTn>
                                        <p:tgtEl>
                                          <p:spTgt spid="7"/>
                                        </p:tgtEl>
                                      </p:cBhvr>
                                      <p:to x="100000" y="95000"/>
                                    </p:animScale>
                                    <p:animScale>
                                      <p:cBhvr>
                                        <p:cTn id="45" dur="166" decel="50000">
                                          <p:stCondLst>
                                            <p:cond delay="1834"/>
                                          </p:stCondLst>
                                        </p:cTn>
                                        <p:tgtEl>
                                          <p:spTgt spid="7"/>
                                        </p:tgtEl>
                                      </p:cBhvr>
                                      <p:to x="100000" y="100000"/>
                                    </p:animScale>
                                  </p:childTnLst>
                                </p:cTn>
                              </p:par>
                            </p:childTnLst>
                          </p:cTn>
                        </p:par>
                      </p:childTnLst>
                    </p:cTn>
                  </p:par>
                  <p:par>
                    <p:cTn id="46" fill="hold">
                      <p:stCondLst>
                        <p:cond delay="indefinite"/>
                      </p:stCondLst>
                      <p:childTnLst>
                        <p:par>
                          <p:cTn id="47" fill="hold">
                            <p:stCondLst>
                              <p:cond delay="0"/>
                            </p:stCondLst>
                            <p:childTnLst>
                              <p:par>
                                <p:cTn id="48" presetID="26" presetClass="entr" presetSubtype="0" fill="hold" grpId="0" nodeType="clickEffect">
                                  <p:stCondLst>
                                    <p:cond delay="0"/>
                                  </p:stCondLst>
                                  <p:childTnLst>
                                    <p:set>
                                      <p:cBhvr>
                                        <p:cTn id="49" dur="1" fill="hold">
                                          <p:stCondLst>
                                            <p:cond delay="0"/>
                                          </p:stCondLst>
                                        </p:cTn>
                                        <p:tgtEl>
                                          <p:spTgt spid="6"/>
                                        </p:tgtEl>
                                        <p:attrNameLst>
                                          <p:attrName>style.visibility</p:attrName>
                                        </p:attrNameLst>
                                      </p:cBhvr>
                                      <p:to>
                                        <p:strVal val="visible"/>
                                      </p:to>
                                    </p:set>
                                    <p:animEffect transition="in" filter="wipe(down)">
                                      <p:cBhvr>
                                        <p:cTn id="50" dur="580">
                                          <p:stCondLst>
                                            <p:cond delay="0"/>
                                          </p:stCondLst>
                                        </p:cTn>
                                        <p:tgtEl>
                                          <p:spTgt spid="6"/>
                                        </p:tgtEl>
                                      </p:cBhvr>
                                    </p:animEffect>
                                    <p:anim calcmode="lin" valueType="num">
                                      <p:cBhvr>
                                        <p:cTn id="51"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52"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53"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54"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55"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56" dur="26">
                                          <p:stCondLst>
                                            <p:cond delay="650"/>
                                          </p:stCondLst>
                                        </p:cTn>
                                        <p:tgtEl>
                                          <p:spTgt spid="6"/>
                                        </p:tgtEl>
                                      </p:cBhvr>
                                      <p:to x="100000" y="60000"/>
                                    </p:animScale>
                                    <p:animScale>
                                      <p:cBhvr>
                                        <p:cTn id="57" dur="166" decel="50000">
                                          <p:stCondLst>
                                            <p:cond delay="676"/>
                                          </p:stCondLst>
                                        </p:cTn>
                                        <p:tgtEl>
                                          <p:spTgt spid="6"/>
                                        </p:tgtEl>
                                      </p:cBhvr>
                                      <p:to x="100000" y="100000"/>
                                    </p:animScale>
                                    <p:animScale>
                                      <p:cBhvr>
                                        <p:cTn id="58" dur="26">
                                          <p:stCondLst>
                                            <p:cond delay="1312"/>
                                          </p:stCondLst>
                                        </p:cTn>
                                        <p:tgtEl>
                                          <p:spTgt spid="6"/>
                                        </p:tgtEl>
                                      </p:cBhvr>
                                      <p:to x="100000" y="80000"/>
                                    </p:animScale>
                                    <p:animScale>
                                      <p:cBhvr>
                                        <p:cTn id="59" dur="166" decel="50000">
                                          <p:stCondLst>
                                            <p:cond delay="1338"/>
                                          </p:stCondLst>
                                        </p:cTn>
                                        <p:tgtEl>
                                          <p:spTgt spid="6"/>
                                        </p:tgtEl>
                                      </p:cBhvr>
                                      <p:to x="100000" y="100000"/>
                                    </p:animScale>
                                    <p:animScale>
                                      <p:cBhvr>
                                        <p:cTn id="60" dur="26">
                                          <p:stCondLst>
                                            <p:cond delay="1642"/>
                                          </p:stCondLst>
                                        </p:cTn>
                                        <p:tgtEl>
                                          <p:spTgt spid="6"/>
                                        </p:tgtEl>
                                      </p:cBhvr>
                                      <p:to x="100000" y="90000"/>
                                    </p:animScale>
                                    <p:animScale>
                                      <p:cBhvr>
                                        <p:cTn id="61" dur="166" decel="50000">
                                          <p:stCondLst>
                                            <p:cond delay="1668"/>
                                          </p:stCondLst>
                                        </p:cTn>
                                        <p:tgtEl>
                                          <p:spTgt spid="6"/>
                                        </p:tgtEl>
                                      </p:cBhvr>
                                      <p:to x="100000" y="100000"/>
                                    </p:animScale>
                                    <p:animScale>
                                      <p:cBhvr>
                                        <p:cTn id="62" dur="26">
                                          <p:stCondLst>
                                            <p:cond delay="1808"/>
                                          </p:stCondLst>
                                        </p:cTn>
                                        <p:tgtEl>
                                          <p:spTgt spid="6"/>
                                        </p:tgtEl>
                                      </p:cBhvr>
                                      <p:to x="100000" y="95000"/>
                                    </p:animScale>
                                    <p:animScale>
                                      <p:cBhvr>
                                        <p:cTn id="63" dur="166" decel="50000">
                                          <p:stCondLst>
                                            <p:cond delay="1834"/>
                                          </p:stCondLst>
                                        </p:cTn>
                                        <p:tgtEl>
                                          <p:spTgt spid="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554" name="Object 2"/>
          <p:cNvGraphicFramePr>
            <a:graphicFrameLocks noChangeAspect="1"/>
          </p:cNvGraphicFramePr>
          <p:nvPr/>
        </p:nvGraphicFramePr>
        <p:xfrm>
          <a:off x="0" y="0"/>
          <a:ext cx="9001125" cy="1651000"/>
        </p:xfrm>
        <a:graphic>
          <a:graphicData uri="http://schemas.openxmlformats.org/presentationml/2006/ole">
            <mc:AlternateContent xmlns:mc="http://schemas.openxmlformats.org/markup-compatibility/2006">
              <mc:Choice xmlns:v="urn:schemas-microsoft-com:vml" Requires="v">
                <p:oleObj spid="_x0000_s39945" name="Imagen de mapa de bits" r:id="rId3" imgW="9078592" imgH="1933333" progId="PBrush">
                  <p:embed/>
                </p:oleObj>
              </mc:Choice>
              <mc:Fallback>
                <p:oleObj name="Imagen de mapa de bits" r:id="rId3" imgW="9078592" imgH="1933333" progId="PBrush">
                  <p:embed/>
                  <p:pic>
                    <p:nvPicPr>
                      <p:cNvPr id="0" name="Object 2"/>
                      <p:cNvPicPr>
                        <a:picLocks noChangeAspect="1" noChangeArrowheads="1"/>
                      </p:cNvPicPr>
                      <p:nvPr/>
                    </p:nvPicPr>
                    <p:blipFill>
                      <a:blip r:embed="rId4">
                        <a:lum bright="-6000"/>
                        <a:extLst>
                          <a:ext uri="{28A0092B-C50C-407E-A947-70E740481C1C}">
                            <a14:useLocalDpi xmlns:a14="http://schemas.microsoft.com/office/drawing/2010/main" val="0"/>
                          </a:ext>
                        </a:extLst>
                      </a:blip>
                      <a:srcRect/>
                      <a:stretch>
                        <a:fillRect/>
                      </a:stretch>
                    </p:blipFill>
                    <p:spPr bwMode="auto">
                      <a:xfrm>
                        <a:off x="0" y="0"/>
                        <a:ext cx="9001125" cy="165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 name="3 CuadroTexto"/>
          <p:cNvSpPr txBox="1"/>
          <p:nvPr/>
        </p:nvSpPr>
        <p:spPr>
          <a:xfrm>
            <a:off x="428596" y="1714488"/>
            <a:ext cx="8143932" cy="954107"/>
          </a:xfrm>
          <a:prstGeom prst="rect">
            <a:avLst/>
          </a:prstGeom>
          <a:noFill/>
        </p:spPr>
        <p:txBody>
          <a:bodyPr wrap="square" rtlCol="0">
            <a:spAutoFit/>
          </a:bodyPr>
          <a:lstStyle/>
          <a:p>
            <a:r>
              <a:rPr lang="es-ES" sz="2800" dirty="0" smtClean="0">
                <a:solidFill>
                  <a:srgbClr val="800000"/>
                </a:solidFill>
                <a:latin typeface="Britannic Bold" pitchFamily="34" charset="0"/>
              </a:rPr>
              <a:t>Requisitos para carta de aceptación de Estadía Profesional</a:t>
            </a:r>
            <a:endParaRPr lang="es-ES" sz="2800" dirty="0">
              <a:solidFill>
                <a:srgbClr val="800000"/>
              </a:solidFill>
              <a:latin typeface="Britannic Bold" pitchFamily="34" charset="0"/>
            </a:endParaRPr>
          </a:p>
        </p:txBody>
      </p:sp>
      <p:sp>
        <p:nvSpPr>
          <p:cNvPr id="5" name="4 CuadroTexto"/>
          <p:cNvSpPr txBox="1"/>
          <p:nvPr/>
        </p:nvSpPr>
        <p:spPr>
          <a:xfrm>
            <a:off x="1979712" y="3933056"/>
            <a:ext cx="6485280" cy="1569660"/>
          </a:xfrm>
          <a:prstGeom prst="rect">
            <a:avLst/>
          </a:prstGeom>
          <a:noFill/>
        </p:spPr>
        <p:txBody>
          <a:bodyPr wrap="square" rtlCol="0">
            <a:spAutoFit/>
          </a:bodyPr>
          <a:lstStyle/>
          <a:p>
            <a:pPr algn="r"/>
            <a:r>
              <a:rPr lang="es-ES" sz="2400" dirty="0" smtClean="0">
                <a:solidFill>
                  <a:srgbClr val="800000"/>
                </a:solidFill>
                <a:latin typeface="Britannic Bold" pitchFamily="34" charset="0"/>
              </a:rPr>
              <a:t>Copia de vigencia de Seguro facultativo</a:t>
            </a:r>
          </a:p>
          <a:p>
            <a:pPr algn="r"/>
            <a:r>
              <a:rPr lang="es-MX" sz="2400" dirty="0" smtClean="0">
                <a:solidFill>
                  <a:srgbClr val="800000"/>
                </a:solidFill>
                <a:latin typeface="Britannic Bold" pitchFamily="34" charset="0"/>
              </a:rPr>
              <a:t>Datos de la empresa</a:t>
            </a:r>
            <a:endParaRPr lang="es-ES" sz="2400" dirty="0" smtClean="0">
              <a:solidFill>
                <a:srgbClr val="800000"/>
              </a:solidFill>
              <a:latin typeface="Britannic Bold" pitchFamily="34" charset="0"/>
            </a:endParaRPr>
          </a:p>
          <a:p>
            <a:pPr algn="r"/>
            <a:endParaRPr lang="es-ES" sz="2400" dirty="0" smtClean="0">
              <a:solidFill>
                <a:srgbClr val="800000"/>
              </a:solidFill>
              <a:latin typeface="Britannic Bold" pitchFamily="34" charset="0"/>
            </a:endParaRPr>
          </a:p>
          <a:p>
            <a:pPr algn="r"/>
            <a:endParaRPr lang="es-ES" sz="2400" dirty="0">
              <a:solidFill>
                <a:srgbClr val="800000"/>
              </a:solidFill>
              <a:latin typeface="Britannic Bold"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0.70"/>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down)">
                                      <p:cBhvr>
                                        <p:cTn id="14" dur="580">
                                          <p:stCondLst>
                                            <p:cond delay="0"/>
                                          </p:stCondLst>
                                        </p:cTn>
                                        <p:tgtEl>
                                          <p:spTgt spid="5"/>
                                        </p:tgtEl>
                                      </p:cBhvr>
                                    </p:animEffect>
                                    <p:anim calcmode="lin" valueType="num">
                                      <p:cBhvr>
                                        <p:cTn id="15"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20" dur="26">
                                          <p:stCondLst>
                                            <p:cond delay="650"/>
                                          </p:stCondLst>
                                        </p:cTn>
                                        <p:tgtEl>
                                          <p:spTgt spid="5"/>
                                        </p:tgtEl>
                                      </p:cBhvr>
                                      <p:to x="100000" y="60000"/>
                                    </p:animScale>
                                    <p:animScale>
                                      <p:cBhvr>
                                        <p:cTn id="21" dur="166" decel="50000">
                                          <p:stCondLst>
                                            <p:cond delay="676"/>
                                          </p:stCondLst>
                                        </p:cTn>
                                        <p:tgtEl>
                                          <p:spTgt spid="5"/>
                                        </p:tgtEl>
                                      </p:cBhvr>
                                      <p:to x="100000" y="100000"/>
                                    </p:animScale>
                                    <p:animScale>
                                      <p:cBhvr>
                                        <p:cTn id="22" dur="26">
                                          <p:stCondLst>
                                            <p:cond delay="1312"/>
                                          </p:stCondLst>
                                        </p:cTn>
                                        <p:tgtEl>
                                          <p:spTgt spid="5"/>
                                        </p:tgtEl>
                                      </p:cBhvr>
                                      <p:to x="100000" y="80000"/>
                                    </p:animScale>
                                    <p:animScale>
                                      <p:cBhvr>
                                        <p:cTn id="23" dur="166" decel="50000">
                                          <p:stCondLst>
                                            <p:cond delay="1338"/>
                                          </p:stCondLst>
                                        </p:cTn>
                                        <p:tgtEl>
                                          <p:spTgt spid="5"/>
                                        </p:tgtEl>
                                      </p:cBhvr>
                                      <p:to x="100000" y="100000"/>
                                    </p:animScale>
                                    <p:animScale>
                                      <p:cBhvr>
                                        <p:cTn id="24" dur="26">
                                          <p:stCondLst>
                                            <p:cond delay="1642"/>
                                          </p:stCondLst>
                                        </p:cTn>
                                        <p:tgtEl>
                                          <p:spTgt spid="5"/>
                                        </p:tgtEl>
                                      </p:cBhvr>
                                      <p:to x="100000" y="90000"/>
                                    </p:animScale>
                                    <p:animScale>
                                      <p:cBhvr>
                                        <p:cTn id="25" dur="166" decel="50000">
                                          <p:stCondLst>
                                            <p:cond delay="1668"/>
                                          </p:stCondLst>
                                        </p:cTn>
                                        <p:tgtEl>
                                          <p:spTgt spid="5"/>
                                        </p:tgtEl>
                                      </p:cBhvr>
                                      <p:to x="100000" y="100000"/>
                                    </p:animScale>
                                    <p:animScale>
                                      <p:cBhvr>
                                        <p:cTn id="26" dur="26">
                                          <p:stCondLst>
                                            <p:cond delay="1808"/>
                                          </p:stCondLst>
                                        </p:cTn>
                                        <p:tgtEl>
                                          <p:spTgt spid="5"/>
                                        </p:tgtEl>
                                      </p:cBhvr>
                                      <p:to x="100000" y="95000"/>
                                    </p:animScale>
                                    <p:animScale>
                                      <p:cBhvr>
                                        <p:cTn id="27"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554" name="Object 2"/>
          <p:cNvGraphicFramePr>
            <a:graphicFrameLocks noChangeAspect="1"/>
          </p:cNvGraphicFramePr>
          <p:nvPr/>
        </p:nvGraphicFramePr>
        <p:xfrm>
          <a:off x="0" y="0"/>
          <a:ext cx="9001125" cy="1651000"/>
        </p:xfrm>
        <a:graphic>
          <a:graphicData uri="http://schemas.openxmlformats.org/presentationml/2006/ole">
            <mc:AlternateContent xmlns:mc="http://schemas.openxmlformats.org/markup-compatibility/2006">
              <mc:Choice xmlns:v="urn:schemas-microsoft-com:vml" Requires="v">
                <p:oleObj spid="_x0000_s34825" name="Imagen de mapa de bits" r:id="rId3" imgW="9078592" imgH="1933333" progId="PBrush">
                  <p:embed/>
                </p:oleObj>
              </mc:Choice>
              <mc:Fallback>
                <p:oleObj name="Imagen de mapa de bits" r:id="rId3" imgW="9078592" imgH="1933333" progId="PBrush">
                  <p:embed/>
                  <p:pic>
                    <p:nvPicPr>
                      <p:cNvPr id="0" name="Object 2"/>
                      <p:cNvPicPr>
                        <a:picLocks noChangeAspect="1" noChangeArrowheads="1"/>
                      </p:cNvPicPr>
                      <p:nvPr/>
                    </p:nvPicPr>
                    <p:blipFill>
                      <a:blip r:embed="rId4">
                        <a:lum bright="-6000"/>
                        <a:extLst>
                          <a:ext uri="{28A0092B-C50C-407E-A947-70E740481C1C}">
                            <a14:useLocalDpi xmlns:a14="http://schemas.microsoft.com/office/drawing/2010/main" val="0"/>
                          </a:ext>
                        </a:extLst>
                      </a:blip>
                      <a:srcRect/>
                      <a:stretch>
                        <a:fillRect/>
                      </a:stretch>
                    </p:blipFill>
                    <p:spPr bwMode="auto">
                      <a:xfrm>
                        <a:off x="0" y="0"/>
                        <a:ext cx="9001125" cy="165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 name="3 CuadroTexto"/>
          <p:cNvSpPr txBox="1"/>
          <p:nvPr/>
        </p:nvSpPr>
        <p:spPr>
          <a:xfrm>
            <a:off x="428596" y="1714488"/>
            <a:ext cx="8143932" cy="523220"/>
          </a:xfrm>
          <a:prstGeom prst="rect">
            <a:avLst/>
          </a:prstGeom>
          <a:noFill/>
        </p:spPr>
        <p:txBody>
          <a:bodyPr wrap="square" rtlCol="0">
            <a:spAutoFit/>
          </a:bodyPr>
          <a:lstStyle/>
          <a:p>
            <a:r>
              <a:rPr lang="es-ES" sz="2800" dirty="0" smtClean="0">
                <a:solidFill>
                  <a:srgbClr val="800000"/>
                </a:solidFill>
                <a:latin typeface="Britannic Bold" pitchFamily="34" charset="0"/>
              </a:rPr>
              <a:t>Requisitos para liberación de Estadía Profesional</a:t>
            </a:r>
            <a:endParaRPr lang="es-ES" sz="2800" dirty="0">
              <a:solidFill>
                <a:srgbClr val="800000"/>
              </a:solidFill>
              <a:latin typeface="Britannic Bold" pitchFamily="34" charset="0"/>
            </a:endParaRPr>
          </a:p>
        </p:txBody>
      </p:sp>
      <p:sp>
        <p:nvSpPr>
          <p:cNvPr id="5" name="4 CuadroTexto"/>
          <p:cNvSpPr txBox="1"/>
          <p:nvPr/>
        </p:nvSpPr>
        <p:spPr>
          <a:xfrm>
            <a:off x="5143504" y="4572008"/>
            <a:ext cx="3071834" cy="461665"/>
          </a:xfrm>
          <a:prstGeom prst="rect">
            <a:avLst/>
          </a:prstGeom>
          <a:noFill/>
        </p:spPr>
        <p:txBody>
          <a:bodyPr wrap="square" rtlCol="0">
            <a:spAutoFit/>
          </a:bodyPr>
          <a:lstStyle/>
          <a:p>
            <a:pPr algn="r"/>
            <a:r>
              <a:rPr lang="es-ES" sz="2400" dirty="0" smtClean="0">
                <a:solidFill>
                  <a:srgbClr val="800000"/>
                </a:solidFill>
                <a:latin typeface="Britannic Bold" pitchFamily="34" charset="0"/>
              </a:rPr>
              <a:t>Carta de Aceptación </a:t>
            </a:r>
            <a:endParaRPr lang="es-ES" sz="2400" dirty="0">
              <a:solidFill>
                <a:srgbClr val="800000"/>
              </a:solidFill>
              <a:latin typeface="Britannic Bold" pitchFamily="34" charset="0"/>
            </a:endParaRPr>
          </a:p>
        </p:txBody>
      </p:sp>
      <p:sp>
        <p:nvSpPr>
          <p:cNvPr id="6" name="5 CuadroTexto"/>
          <p:cNvSpPr txBox="1"/>
          <p:nvPr/>
        </p:nvSpPr>
        <p:spPr>
          <a:xfrm>
            <a:off x="2428860" y="5643578"/>
            <a:ext cx="6000792" cy="461665"/>
          </a:xfrm>
          <a:prstGeom prst="rect">
            <a:avLst/>
          </a:prstGeom>
          <a:noFill/>
        </p:spPr>
        <p:txBody>
          <a:bodyPr wrap="square" rtlCol="0">
            <a:spAutoFit/>
          </a:bodyPr>
          <a:lstStyle/>
          <a:p>
            <a:r>
              <a:rPr lang="es-ES" sz="2400" dirty="0" smtClean="0">
                <a:solidFill>
                  <a:srgbClr val="800000"/>
                </a:solidFill>
                <a:latin typeface="Britannic Bold" pitchFamily="34" charset="0"/>
              </a:rPr>
              <a:t>Carta de Liberación de Estadía Profesional</a:t>
            </a:r>
            <a:endParaRPr lang="es-ES" sz="2400" dirty="0">
              <a:solidFill>
                <a:srgbClr val="800000"/>
              </a:solidFill>
              <a:latin typeface="Britannic Bold" pitchFamily="34" charset="0"/>
            </a:endParaRPr>
          </a:p>
        </p:txBody>
      </p:sp>
      <p:sp>
        <p:nvSpPr>
          <p:cNvPr id="7" name="6 CuadroTexto"/>
          <p:cNvSpPr txBox="1"/>
          <p:nvPr/>
        </p:nvSpPr>
        <p:spPr>
          <a:xfrm>
            <a:off x="3428992" y="5072074"/>
            <a:ext cx="5143536" cy="461665"/>
          </a:xfrm>
          <a:prstGeom prst="rect">
            <a:avLst/>
          </a:prstGeom>
          <a:noFill/>
        </p:spPr>
        <p:txBody>
          <a:bodyPr wrap="square" rtlCol="0">
            <a:spAutoFit/>
          </a:bodyPr>
          <a:lstStyle/>
          <a:p>
            <a:pPr algn="ctr"/>
            <a:r>
              <a:rPr lang="es-ES" sz="2400" dirty="0" smtClean="0">
                <a:solidFill>
                  <a:srgbClr val="800000"/>
                </a:solidFill>
                <a:latin typeface="Britannic Bold" pitchFamily="34" charset="0"/>
              </a:rPr>
              <a:t>Evaluación de Estadía Profesional</a:t>
            </a:r>
            <a:endParaRPr lang="es-ES" sz="2400" dirty="0">
              <a:solidFill>
                <a:srgbClr val="800000"/>
              </a:solidFill>
              <a:latin typeface="Britannic Bold"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0.70"/>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down)">
                                      <p:cBhvr>
                                        <p:cTn id="14" dur="580">
                                          <p:stCondLst>
                                            <p:cond delay="0"/>
                                          </p:stCondLst>
                                        </p:cTn>
                                        <p:tgtEl>
                                          <p:spTgt spid="5"/>
                                        </p:tgtEl>
                                      </p:cBhvr>
                                    </p:animEffect>
                                    <p:anim calcmode="lin" valueType="num">
                                      <p:cBhvr>
                                        <p:cTn id="15"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20" dur="26">
                                          <p:stCondLst>
                                            <p:cond delay="650"/>
                                          </p:stCondLst>
                                        </p:cTn>
                                        <p:tgtEl>
                                          <p:spTgt spid="5"/>
                                        </p:tgtEl>
                                      </p:cBhvr>
                                      <p:to x="100000" y="60000"/>
                                    </p:animScale>
                                    <p:animScale>
                                      <p:cBhvr>
                                        <p:cTn id="21" dur="166" decel="50000">
                                          <p:stCondLst>
                                            <p:cond delay="676"/>
                                          </p:stCondLst>
                                        </p:cTn>
                                        <p:tgtEl>
                                          <p:spTgt spid="5"/>
                                        </p:tgtEl>
                                      </p:cBhvr>
                                      <p:to x="100000" y="100000"/>
                                    </p:animScale>
                                    <p:animScale>
                                      <p:cBhvr>
                                        <p:cTn id="22" dur="26">
                                          <p:stCondLst>
                                            <p:cond delay="1312"/>
                                          </p:stCondLst>
                                        </p:cTn>
                                        <p:tgtEl>
                                          <p:spTgt spid="5"/>
                                        </p:tgtEl>
                                      </p:cBhvr>
                                      <p:to x="100000" y="80000"/>
                                    </p:animScale>
                                    <p:animScale>
                                      <p:cBhvr>
                                        <p:cTn id="23" dur="166" decel="50000">
                                          <p:stCondLst>
                                            <p:cond delay="1338"/>
                                          </p:stCondLst>
                                        </p:cTn>
                                        <p:tgtEl>
                                          <p:spTgt spid="5"/>
                                        </p:tgtEl>
                                      </p:cBhvr>
                                      <p:to x="100000" y="100000"/>
                                    </p:animScale>
                                    <p:animScale>
                                      <p:cBhvr>
                                        <p:cTn id="24" dur="26">
                                          <p:stCondLst>
                                            <p:cond delay="1642"/>
                                          </p:stCondLst>
                                        </p:cTn>
                                        <p:tgtEl>
                                          <p:spTgt spid="5"/>
                                        </p:tgtEl>
                                      </p:cBhvr>
                                      <p:to x="100000" y="90000"/>
                                    </p:animScale>
                                    <p:animScale>
                                      <p:cBhvr>
                                        <p:cTn id="25" dur="166" decel="50000">
                                          <p:stCondLst>
                                            <p:cond delay="1668"/>
                                          </p:stCondLst>
                                        </p:cTn>
                                        <p:tgtEl>
                                          <p:spTgt spid="5"/>
                                        </p:tgtEl>
                                      </p:cBhvr>
                                      <p:to x="100000" y="100000"/>
                                    </p:animScale>
                                    <p:animScale>
                                      <p:cBhvr>
                                        <p:cTn id="26" dur="26">
                                          <p:stCondLst>
                                            <p:cond delay="1808"/>
                                          </p:stCondLst>
                                        </p:cTn>
                                        <p:tgtEl>
                                          <p:spTgt spid="5"/>
                                        </p:tgtEl>
                                      </p:cBhvr>
                                      <p:to x="100000" y="95000"/>
                                    </p:animScale>
                                    <p:animScale>
                                      <p:cBhvr>
                                        <p:cTn id="27" dur="166" decel="50000">
                                          <p:stCondLst>
                                            <p:cond delay="1834"/>
                                          </p:stCondLst>
                                        </p:cTn>
                                        <p:tgtEl>
                                          <p:spTgt spid="5"/>
                                        </p:tgtEl>
                                      </p:cBhvr>
                                      <p:to x="100000" y="100000"/>
                                    </p:animScale>
                                  </p:childTnLst>
                                </p:cTn>
                              </p:par>
                            </p:childTnLst>
                          </p:cTn>
                        </p:par>
                      </p:childTnLst>
                    </p:cTn>
                  </p:par>
                  <p:par>
                    <p:cTn id="28" fill="hold">
                      <p:stCondLst>
                        <p:cond delay="indefinite"/>
                      </p:stCondLst>
                      <p:childTnLst>
                        <p:par>
                          <p:cTn id="29" fill="hold">
                            <p:stCondLst>
                              <p:cond delay="0"/>
                            </p:stCondLst>
                            <p:childTnLst>
                              <p:par>
                                <p:cTn id="30" presetID="26" presetClass="entr" presetSubtype="0"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down)">
                                      <p:cBhvr>
                                        <p:cTn id="32" dur="580">
                                          <p:stCondLst>
                                            <p:cond delay="0"/>
                                          </p:stCondLst>
                                        </p:cTn>
                                        <p:tgtEl>
                                          <p:spTgt spid="7"/>
                                        </p:tgtEl>
                                      </p:cBhvr>
                                    </p:animEffect>
                                    <p:anim calcmode="lin" valueType="num">
                                      <p:cBhvr>
                                        <p:cTn id="33"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34"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35"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36"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37"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38" dur="26">
                                          <p:stCondLst>
                                            <p:cond delay="650"/>
                                          </p:stCondLst>
                                        </p:cTn>
                                        <p:tgtEl>
                                          <p:spTgt spid="7"/>
                                        </p:tgtEl>
                                      </p:cBhvr>
                                      <p:to x="100000" y="60000"/>
                                    </p:animScale>
                                    <p:animScale>
                                      <p:cBhvr>
                                        <p:cTn id="39" dur="166" decel="50000">
                                          <p:stCondLst>
                                            <p:cond delay="676"/>
                                          </p:stCondLst>
                                        </p:cTn>
                                        <p:tgtEl>
                                          <p:spTgt spid="7"/>
                                        </p:tgtEl>
                                      </p:cBhvr>
                                      <p:to x="100000" y="100000"/>
                                    </p:animScale>
                                    <p:animScale>
                                      <p:cBhvr>
                                        <p:cTn id="40" dur="26">
                                          <p:stCondLst>
                                            <p:cond delay="1312"/>
                                          </p:stCondLst>
                                        </p:cTn>
                                        <p:tgtEl>
                                          <p:spTgt spid="7"/>
                                        </p:tgtEl>
                                      </p:cBhvr>
                                      <p:to x="100000" y="80000"/>
                                    </p:animScale>
                                    <p:animScale>
                                      <p:cBhvr>
                                        <p:cTn id="41" dur="166" decel="50000">
                                          <p:stCondLst>
                                            <p:cond delay="1338"/>
                                          </p:stCondLst>
                                        </p:cTn>
                                        <p:tgtEl>
                                          <p:spTgt spid="7"/>
                                        </p:tgtEl>
                                      </p:cBhvr>
                                      <p:to x="100000" y="100000"/>
                                    </p:animScale>
                                    <p:animScale>
                                      <p:cBhvr>
                                        <p:cTn id="42" dur="26">
                                          <p:stCondLst>
                                            <p:cond delay="1642"/>
                                          </p:stCondLst>
                                        </p:cTn>
                                        <p:tgtEl>
                                          <p:spTgt spid="7"/>
                                        </p:tgtEl>
                                      </p:cBhvr>
                                      <p:to x="100000" y="90000"/>
                                    </p:animScale>
                                    <p:animScale>
                                      <p:cBhvr>
                                        <p:cTn id="43" dur="166" decel="50000">
                                          <p:stCondLst>
                                            <p:cond delay="1668"/>
                                          </p:stCondLst>
                                        </p:cTn>
                                        <p:tgtEl>
                                          <p:spTgt spid="7"/>
                                        </p:tgtEl>
                                      </p:cBhvr>
                                      <p:to x="100000" y="100000"/>
                                    </p:animScale>
                                    <p:animScale>
                                      <p:cBhvr>
                                        <p:cTn id="44" dur="26">
                                          <p:stCondLst>
                                            <p:cond delay="1808"/>
                                          </p:stCondLst>
                                        </p:cTn>
                                        <p:tgtEl>
                                          <p:spTgt spid="7"/>
                                        </p:tgtEl>
                                      </p:cBhvr>
                                      <p:to x="100000" y="95000"/>
                                    </p:animScale>
                                    <p:animScale>
                                      <p:cBhvr>
                                        <p:cTn id="45" dur="166" decel="50000">
                                          <p:stCondLst>
                                            <p:cond delay="1834"/>
                                          </p:stCondLst>
                                        </p:cTn>
                                        <p:tgtEl>
                                          <p:spTgt spid="7"/>
                                        </p:tgtEl>
                                      </p:cBhvr>
                                      <p:to x="100000" y="100000"/>
                                    </p:animScale>
                                  </p:childTnLst>
                                </p:cTn>
                              </p:par>
                            </p:childTnLst>
                          </p:cTn>
                        </p:par>
                      </p:childTnLst>
                    </p:cTn>
                  </p:par>
                  <p:par>
                    <p:cTn id="46" fill="hold">
                      <p:stCondLst>
                        <p:cond delay="indefinite"/>
                      </p:stCondLst>
                      <p:childTnLst>
                        <p:par>
                          <p:cTn id="47" fill="hold">
                            <p:stCondLst>
                              <p:cond delay="0"/>
                            </p:stCondLst>
                            <p:childTnLst>
                              <p:par>
                                <p:cTn id="48" presetID="26" presetClass="entr" presetSubtype="0" fill="hold" grpId="0" nodeType="clickEffect">
                                  <p:stCondLst>
                                    <p:cond delay="0"/>
                                  </p:stCondLst>
                                  <p:childTnLst>
                                    <p:set>
                                      <p:cBhvr>
                                        <p:cTn id="49" dur="1" fill="hold">
                                          <p:stCondLst>
                                            <p:cond delay="0"/>
                                          </p:stCondLst>
                                        </p:cTn>
                                        <p:tgtEl>
                                          <p:spTgt spid="6"/>
                                        </p:tgtEl>
                                        <p:attrNameLst>
                                          <p:attrName>style.visibility</p:attrName>
                                        </p:attrNameLst>
                                      </p:cBhvr>
                                      <p:to>
                                        <p:strVal val="visible"/>
                                      </p:to>
                                    </p:set>
                                    <p:animEffect transition="in" filter="wipe(down)">
                                      <p:cBhvr>
                                        <p:cTn id="50" dur="580">
                                          <p:stCondLst>
                                            <p:cond delay="0"/>
                                          </p:stCondLst>
                                        </p:cTn>
                                        <p:tgtEl>
                                          <p:spTgt spid="6"/>
                                        </p:tgtEl>
                                      </p:cBhvr>
                                    </p:animEffect>
                                    <p:anim calcmode="lin" valueType="num">
                                      <p:cBhvr>
                                        <p:cTn id="51"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52"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53"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54"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55"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56" dur="26">
                                          <p:stCondLst>
                                            <p:cond delay="650"/>
                                          </p:stCondLst>
                                        </p:cTn>
                                        <p:tgtEl>
                                          <p:spTgt spid="6"/>
                                        </p:tgtEl>
                                      </p:cBhvr>
                                      <p:to x="100000" y="60000"/>
                                    </p:animScale>
                                    <p:animScale>
                                      <p:cBhvr>
                                        <p:cTn id="57" dur="166" decel="50000">
                                          <p:stCondLst>
                                            <p:cond delay="676"/>
                                          </p:stCondLst>
                                        </p:cTn>
                                        <p:tgtEl>
                                          <p:spTgt spid="6"/>
                                        </p:tgtEl>
                                      </p:cBhvr>
                                      <p:to x="100000" y="100000"/>
                                    </p:animScale>
                                    <p:animScale>
                                      <p:cBhvr>
                                        <p:cTn id="58" dur="26">
                                          <p:stCondLst>
                                            <p:cond delay="1312"/>
                                          </p:stCondLst>
                                        </p:cTn>
                                        <p:tgtEl>
                                          <p:spTgt spid="6"/>
                                        </p:tgtEl>
                                      </p:cBhvr>
                                      <p:to x="100000" y="80000"/>
                                    </p:animScale>
                                    <p:animScale>
                                      <p:cBhvr>
                                        <p:cTn id="59" dur="166" decel="50000">
                                          <p:stCondLst>
                                            <p:cond delay="1338"/>
                                          </p:stCondLst>
                                        </p:cTn>
                                        <p:tgtEl>
                                          <p:spTgt spid="6"/>
                                        </p:tgtEl>
                                      </p:cBhvr>
                                      <p:to x="100000" y="100000"/>
                                    </p:animScale>
                                    <p:animScale>
                                      <p:cBhvr>
                                        <p:cTn id="60" dur="26">
                                          <p:stCondLst>
                                            <p:cond delay="1642"/>
                                          </p:stCondLst>
                                        </p:cTn>
                                        <p:tgtEl>
                                          <p:spTgt spid="6"/>
                                        </p:tgtEl>
                                      </p:cBhvr>
                                      <p:to x="100000" y="90000"/>
                                    </p:animScale>
                                    <p:animScale>
                                      <p:cBhvr>
                                        <p:cTn id="61" dur="166" decel="50000">
                                          <p:stCondLst>
                                            <p:cond delay="1668"/>
                                          </p:stCondLst>
                                        </p:cTn>
                                        <p:tgtEl>
                                          <p:spTgt spid="6"/>
                                        </p:tgtEl>
                                      </p:cBhvr>
                                      <p:to x="100000" y="100000"/>
                                    </p:animScale>
                                    <p:animScale>
                                      <p:cBhvr>
                                        <p:cTn id="62" dur="26">
                                          <p:stCondLst>
                                            <p:cond delay="1808"/>
                                          </p:stCondLst>
                                        </p:cTn>
                                        <p:tgtEl>
                                          <p:spTgt spid="6"/>
                                        </p:tgtEl>
                                      </p:cBhvr>
                                      <p:to x="100000" y="95000"/>
                                    </p:animScale>
                                    <p:animScale>
                                      <p:cBhvr>
                                        <p:cTn id="63" dur="166" decel="50000">
                                          <p:stCondLst>
                                            <p:cond delay="1834"/>
                                          </p:stCondLst>
                                        </p:cTn>
                                        <p:tgtEl>
                                          <p:spTgt spid="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434" name="Object 2"/>
          <p:cNvGraphicFramePr>
            <a:graphicFrameLocks noChangeAspect="1"/>
          </p:cNvGraphicFramePr>
          <p:nvPr/>
        </p:nvGraphicFramePr>
        <p:xfrm>
          <a:off x="71438" y="63500"/>
          <a:ext cx="9001125" cy="1651000"/>
        </p:xfrm>
        <a:graphic>
          <a:graphicData uri="http://schemas.openxmlformats.org/presentationml/2006/ole">
            <mc:AlternateContent xmlns:mc="http://schemas.openxmlformats.org/markup-compatibility/2006">
              <mc:Choice xmlns:v="urn:schemas-microsoft-com:vml" Requires="v">
                <p:oleObj spid="_x0000_s18441" name="Imagen de mapa de bits" r:id="rId3" imgW="9078592" imgH="1933333" progId="PBrush">
                  <p:embed/>
                </p:oleObj>
              </mc:Choice>
              <mc:Fallback>
                <p:oleObj name="Imagen de mapa de bits" r:id="rId3" imgW="9078592" imgH="1933333" progId="PBrush">
                  <p:embed/>
                  <p:pic>
                    <p:nvPicPr>
                      <p:cNvPr id="0" name="Picture 2"/>
                      <p:cNvPicPr>
                        <a:picLocks noChangeAspect="1" noChangeArrowheads="1"/>
                      </p:cNvPicPr>
                      <p:nvPr/>
                    </p:nvPicPr>
                    <p:blipFill>
                      <a:blip r:embed="rId4">
                        <a:lum bright="-6000"/>
                        <a:extLst>
                          <a:ext uri="{28A0092B-C50C-407E-A947-70E740481C1C}">
                            <a14:useLocalDpi xmlns:a14="http://schemas.microsoft.com/office/drawing/2010/main" val="0"/>
                          </a:ext>
                        </a:extLst>
                      </a:blip>
                      <a:srcRect/>
                      <a:stretch>
                        <a:fillRect/>
                      </a:stretch>
                    </p:blipFill>
                    <p:spPr bwMode="auto">
                      <a:xfrm>
                        <a:off x="71438" y="63500"/>
                        <a:ext cx="9001125" cy="165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 name="5 CuadroTexto"/>
          <p:cNvSpPr txBox="1"/>
          <p:nvPr/>
        </p:nvSpPr>
        <p:spPr>
          <a:xfrm>
            <a:off x="1214414" y="2285992"/>
            <a:ext cx="6929486" cy="3539430"/>
          </a:xfrm>
          <a:prstGeom prst="rect">
            <a:avLst/>
          </a:prstGeom>
          <a:noFill/>
        </p:spPr>
        <p:txBody>
          <a:bodyPr wrap="square" rtlCol="0">
            <a:spAutoFit/>
          </a:bodyPr>
          <a:lstStyle/>
          <a:p>
            <a:pPr algn="just"/>
            <a:r>
              <a:rPr lang="es-ES" sz="3200" dirty="0" smtClean="0">
                <a:solidFill>
                  <a:srgbClr val="800000"/>
                </a:solidFill>
                <a:latin typeface="Britannic Bold" pitchFamily="34" charset="0"/>
              </a:rPr>
              <a:t>Una vez concluida la estadía profesional, el estudiante deberá entregar en un plazo no mayo de 15 días naturales, la tesina (TSU) memoria de Estadía Profesional  avalada por los asesores académicos e industriales.</a:t>
            </a:r>
            <a:endParaRPr lang="es-ES" sz="3200" dirty="0">
              <a:solidFill>
                <a:srgbClr val="800000"/>
              </a:solidFill>
              <a:latin typeface="Britannic Bold"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anim calcmode="lin" valueType="num">
                                      <p:cBhvr>
                                        <p:cTn id="8" dur="2000" fill="hold"/>
                                        <p:tgtEl>
                                          <p:spTgt spid="6"/>
                                        </p:tgtEl>
                                        <p:attrNameLst>
                                          <p:attrName>style.rotation</p:attrName>
                                        </p:attrNameLst>
                                      </p:cBhvr>
                                      <p:tavLst>
                                        <p:tav tm="0">
                                          <p:val>
                                            <p:fltVal val="720"/>
                                          </p:val>
                                        </p:tav>
                                        <p:tav tm="100000">
                                          <p:val>
                                            <p:fltVal val="0"/>
                                          </p:val>
                                        </p:tav>
                                      </p:tavLst>
                                    </p:anim>
                                    <p:anim calcmode="lin" valueType="num">
                                      <p:cBhvr>
                                        <p:cTn id="9" dur="2000" fill="hold"/>
                                        <p:tgtEl>
                                          <p:spTgt spid="6"/>
                                        </p:tgtEl>
                                        <p:attrNameLst>
                                          <p:attrName>ppt_h</p:attrName>
                                        </p:attrNameLst>
                                      </p:cBhvr>
                                      <p:tavLst>
                                        <p:tav tm="0">
                                          <p:val>
                                            <p:fltVal val="0"/>
                                          </p:val>
                                        </p:tav>
                                        <p:tav tm="100000">
                                          <p:val>
                                            <p:strVal val="#ppt_h"/>
                                          </p:val>
                                        </p:tav>
                                      </p:tavLst>
                                    </p:anim>
                                    <p:anim calcmode="lin" valueType="num">
                                      <p:cBhvr>
                                        <p:cTn id="10" dur="2000" fill="hold"/>
                                        <p:tgtEl>
                                          <p:spTgt spid="6"/>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8674" name="Object 2"/>
          <p:cNvGraphicFramePr>
            <a:graphicFrameLocks noChangeAspect="1"/>
          </p:cNvGraphicFramePr>
          <p:nvPr/>
        </p:nvGraphicFramePr>
        <p:xfrm>
          <a:off x="71438" y="63500"/>
          <a:ext cx="9001125" cy="1651000"/>
        </p:xfrm>
        <a:graphic>
          <a:graphicData uri="http://schemas.openxmlformats.org/presentationml/2006/ole">
            <mc:AlternateContent xmlns:mc="http://schemas.openxmlformats.org/markup-compatibility/2006">
              <mc:Choice xmlns:v="urn:schemas-microsoft-com:vml" Requires="v">
                <p:oleObj spid="_x0000_s28681" name="Imagen de mapa de bits" r:id="rId3" imgW="9078592" imgH="1933333" progId="PBrush">
                  <p:embed/>
                </p:oleObj>
              </mc:Choice>
              <mc:Fallback>
                <p:oleObj name="Imagen de mapa de bits" r:id="rId3" imgW="9078592" imgH="1933333" progId="PBrush">
                  <p:embed/>
                  <p:pic>
                    <p:nvPicPr>
                      <p:cNvPr id="0" name="Picture 2"/>
                      <p:cNvPicPr>
                        <a:picLocks noChangeAspect="1" noChangeArrowheads="1"/>
                      </p:cNvPicPr>
                      <p:nvPr/>
                    </p:nvPicPr>
                    <p:blipFill>
                      <a:blip r:embed="rId4">
                        <a:lum bright="-6000"/>
                        <a:extLst>
                          <a:ext uri="{28A0092B-C50C-407E-A947-70E740481C1C}">
                            <a14:useLocalDpi xmlns:a14="http://schemas.microsoft.com/office/drawing/2010/main" val="0"/>
                          </a:ext>
                        </a:extLst>
                      </a:blip>
                      <a:srcRect/>
                      <a:stretch>
                        <a:fillRect/>
                      </a:stretch>
                    </p:blipFill>
                    <p:spPr bwMode="auto">
                      <a:xfrm>
                        <a:off x="71438" y="63500"/>
                        <a:ext cx="9001125" cy="165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 name="2 CuadroTexto"/>
          <p:cNvSpPr txBox="1"/>
          <p:nvPr/>
        </p:nvSpPr>
        <p:spPr>
          <a:xfrm>
            <a:off x="899592" y="1772817"/>
            <a:ext cx="7488832" cy="7448193"/>
          </a:xfrm>
          <a:prstGeom prst="rect">
            <a:avLst/>
          </a:prstGeom>
          <a:noFill/>
        </p:spPr>
        <p:txBody>
          <a:bodyPr wrap="square" rtlCol="0">
            <a:spAutoFit/>
          </a:bodyPr>
          <a:lstStyle/>
          <a:p>
            <a:pPr algn="ctr"/>
            <a:r>
              <a:rPr lang="es-MX" sz="2400" b="1" dirty="0" smtClean="0">
                <a:solidFill>
                  <a:srgbClr val="990000"/>
                </a:solidFill>
              </a:rPr>
              <a:t>CARTA DE  LIBERACION:</a:t>
            </a:r>
          </a:p>
          <a:p>
            <a:r>
              <a:rPr lang="es-MX" b="1" dirty="0" smtClean="0">
                <a:solidFill>
                  <a:srgbClr val="990000"/>
                </a:solidFill>
              </a:rPr>
              <a:t>EN HOJA MEMBRETADA:</a:t>
            </a:r>
          </a:p>
          <a:p>
            <a:pPr>
              <a:buFont typeface="Arial" pitchFamily="34" charset="0"/>
              <a:buChar char="•"/>
            </a:pPr>
            <a:r>
              <a:rPr lang="es-MX" sz="1600" b="1" dirty="0" smtClean="0">
                <a:solidFill>
                  <a:schemeClr val="bg2">
                    <a:lumMod val="10000"/>
                  </a:schemeClr>
                </a:solidFill>
                <a:effectLst>
                  <a:outerShdw blurRad="38100" dist="38100" dir="2700000" algn="tl">
                    <a:srgbClr val="000000">
                      <a:alpha val="43137"/>
                    </a:srgbClr>
                  </a:outerShdw>
                </a:effectLst>
              </a:rPr>
              <a:t>NOMBRE COMPLETO Y CORRECTO DEL ALUMNO</a:t>
            </a:r>
          </a:p>
          <a:p>
            <a:pPr>
              <a:buFont typeface="Arial" pitchFamily="34" charset="0"/>
              <a:buChar char="•"/>
            </a:pPr>
            <a:endParaRPr lang="es-MX" b="1" dirty="0" smtClean="0">
              <a:solidFill>
                <a:schemeClr val="bg2">
                  <a:lumMod val="10000"/>
                </a:schemeClr>
              </a:solidFill>
              <a:effectLst>
                <a:outerShdw blurRad="38100" dist="38100" dir="2700000" algn="tl">
                  <a:srgbClr val="000000">
                    <a:alpha val="43137"/>
                  </a:srgbClr>
                </a:outerShdw>
              </a:effectLst>
            </a:endParaRPr>
          </a:p>
          <a:p>
            <a:pPr>
              <a:buFont typeface="Arial" pitchFamily="34" charset="0"/>
              <a:buChar char="•"/>
            </a:pPr>
            <a:r>
              <a:rPr lang="es-MX" sz="1600" b="1" dirty="0" smtClean="0">
                <a:solidFill>
                  <a:srgbClr val="990000"/>
                </a:solidFill>
                <a:effectLst>
                  <a:outerShdw blurRad="38100" dist="38100" dir="2700000" algn="tl">
                    <a:srgbClr val="000000">
                      <a:alpha val="43137"/>
                    </a:srgbClr>
                  </a:outerShdw>
                </a:effectLst>
              </a:rPr>
              <a:t>MATRICULA</a:t>
            </a:r>
          </a:p>
          <a:p>
            <a:pPr>
              <a:buFont typeface="Arial" pitchFamily="34" charset="0"/>
              <a:buChar char="•"/>
            </a:pPr>
            <a:endParaRPr lang="es-MX" sz="1600" b="1" dirty="0" smtClean="0">
              <a:solidFill>
                <a:srgbClr val="990000"/>
              </a:solidFill>
              <a:effectLst>
                <a:outerShdw blurRad="38100" dist="38100" dir="2700000" algn="tl">
                  <a:srgbClr val="000000">
                    <a:alpha val="43137"/>
                  </a:srgbClr>
                </a:outerShdw>
              </a:effectLst>
            </a:endParaRPr>
          </a:p>
          <a:p>
            <a:pPr>
              <a:buFont typeface="Arial" pitchFamily="34" charset="0"/>
              <a:buChar char="•"/>
            </a:pPr>
            <a:r>
              <a:rPr lang="es-MX" sz="1600" b="1" dirty="0" smtClean="0">
                <a:solidFill>
                  <a:schemeClr val="bg2">
                    <a:lumMod val="10000"/>
                  </a:schemeClr>
                </a:solidFill>
                <a:effectLst>
                  <a:outerShdw blurRad="38100" dist="38100" dir="2700000" algn="tl">
                    <a:srgbClr val="000000">
                      <a:alpha val="43137"/>
                    </a:srgbClr>
                  </a:outerShdw>
                </a:effectLst>
              </a:rPr>
              <a:t>CARRERA</a:t>
            </a:r>
          </a:p>
          <a:p>
            <a:pPr>
              <a:buFont typeface="Arial" pitchFamily="34" charset="0"/>
              <a:buChar char="•"/>
            </a:pPr>
            <a:endParaRPr lang="es-MX" sz="800" b="1" dirty="0" smtClean="0">
              <a:solidFill>
                <a:srgbClr val="990000"/>
              </a:solidFill>
              <a:effectLst>
                <a:outerShdw blurRad="38100" dist="38100" dir="2700000" algn="tl">
                  <a:srgbClr val="000000">
                    <a:alpha val="43137"/>
                  </a:srgbClr>
                </a:outerShdw>
              </a:effectLst>
            </a:endParaRPr>
          </a:p>
          <a:p>
            <a:pPr>
              <a:buFont typeface="Arial" pitchFamily="34" charset="0"/>
              <a:buChar char="•"/>
            </a:pPr>
            <a:r>
              <a:rPr lang="es-MX" sz="1600" b="1" dirty="0" smtClean="0">
                <a:solidFill>
                  <a:srgbClr val="990000"/>
                </a:solidFill>
                <a:effectLst>
                  <a:outerShdw blurRad="38100" dist="38100" dir="2700000" algn="tl">
                    <a:srgbClr val="000000">
                      <a:alpha val="43137"/>
                    </a:srgbClr>
                  </a:outerShdw>
                </a:effectLst>
              </a:rPr>
              <a:t>NO. DE HORAS REALIZADAS (COMO LO INDICA EN CARTA DE ACEPTACION)</a:t>
            </a:r>
          </a:p>
          <a:p>
            <a:pPr>
              <a:buFont typeface="Arial" pitchFamily="34" charset="0"/>
              <a:buChar char="•"/>
            </a:pPr>
            <a:endParaRPr lang="es-MX" sz="1600" b="1" dirty="0" smtClean="0">
              <a:solidFill>
                <a:srgbClr val="990000"/>
              </a:solidFill>
            </a:endParaRPr>
          </a:p>
          <a:p>
            <a:pPr>
              <a:buFont typeface="Arial" pitchFamily="34" charset="0"/>
              <a:buChar char="•"/>
            </a:pPr>
            <a:r>
              <a:rPr lang="es-MX" sz="1600" b="1" dirty="0" smtClean="0">
                <a:solidFill>
                  <a:srgbClr val="990000"/>
                </a:solidFill>
              </a:rPr>
              <a:t>NOMBRE DEL PROYECTO DE INGENIERIA: </a:t>
            </a:r>
            <a:r>
              <a:rPr lang="es-MX" sz="1600" b="1" dirty="0" smtClean="0"/>
              <a:t> PROGRAMA DE MANTENIMIENTO  en el </a:t>
            </a:r>
            <a:r>
              <a:rPr lang="es-MX" sz="1600" b="1" dirty="0" smtClean="0">
                <a:solidFill>
                  <a:srgbClr val="990000"/>
                </a:solidFill>
              </a:rPr>
              <a:t>AREA DE INGENIERIA : </a:t>
            </a:r>
            <a:r>
              <a:rPr lang="es-MX" sz="1600" b="1" dirty="0" smtClean="0"/>
              <a:t>MANTENIMIENTO DE INSTALACIONES.</a:t>
            </a:r>
          </a:p>
          <a:p>
            <a:pPr>
              <a:buFont typeface="Arial" pitchFamily="34" charset="0"/>
              <a:buChar char="•"/>
            </a:pPr>
            <a:endParaRPr lang="es-MX" sz="1600" b="1" dirty="0" smtClean="0">
              <a:solidFill>
                <a:srgbClr val="990000"/>
              </a:solidFill>
            </a:endParaRPr>
          </a:p>
          <a:p>
            <a:pPr>
              <a:buFont typeface="Arial" pitchFamily="34" charset="0"/>
              <a:buChar char="•"/>
            </a:pPr>
            <a:r>
              <a:rPr lang="es-MX" sz="1600" b="1" dirty="0" smtClean="0">
                <a:solidFill>
                  <a:srgbClr val="990000"/>
                </a:solidFill>
              </a:rPr>
              <a:t>PERIODO DE ESTADIA PROFESIONAL</a:t>
            </a:r>
          </a:p>
          <a:p>
            <a:pPr>
              <a:buFont typeface="Arial" pitchFamily="34" charset="0"/>
              <a:buChar char="•"/>
            </a:pPr>
            <a:endParaRPr lang="es-MX" sz="900" b="1" dirty="0" smtClean="0">
              <a:solidFill>
                <a:srgbClr val="990000"/>
              </a:solidFill>
            </a:endParaRPr>
          </a:p>
          <a:p>
            <a:pPr>
              <a:buFont typeface="Arial" pitchFamily="34" charset="0"/>
              <a:buChar char="•"/>
            </a:pPr>
            <a:r>
              <a:rPr lang="es-MX" sz="1600" b="1" dirty="0" smtClean="0">
                <a:solidFill>
                  <a:schemeClr val="bg2">
                    <a:lumMod val="10000"/>
                  </a:schemeClr>
                </a:solidFill>
              </a:rPr>
              <a:t>NOMBRE, FIRMA Y SELLO DEL REPRESENTANTE DE LA EMPRESA.</a:t>
            </a:r>
          </a:p>
          <a:p>
            <a:pPr>
              <a:buFont typeface="Arial" pitchFamily="34" charset="0"/>
              <a:buChar char="•"/>
            </a:pPr>
            <a:endParaRPr lang="es-MX" sz="1600" b="1" dirty="0" smtClean="0">
              <a:solidFill>
                <a:srgbClr val="990000"/>
              </a:solidFill>
            </a:endParaRPr>
          </a:p>
          <a:p>
            <a:endParaRPr lang="es-MX" sz="1600" b="1" dirty="0" smtClean="0">
              <a:solidFill>
                <a:srgbClr val="990000"/>
              </a:solidFill>
            </a:endParaRPr>
          </a:p>
          <a:p>
            <a:pPr>
              <a:buFont typeface="Arial" pitchFamily="34" charset="0"/>
              <a:buChar char="•"/>
            </a:pPr>
            <a:endParaRPr lang="es-MX" sz="1600" b="1" dirty="0" smtClean="0">
              <a:solidFill>
                <a:srgbClr val="990000"/>
              </a:solidFill>
            </a:endParaRPr>
          </a:p>
          <a:p>
            <a:pPr>
              <a:buFont typeface="Arial" pitchFamily="34" charset="0"/>
              <a:buChar char="•"/>
            </a:pPr>
            <a:endParaRPr lang="es-MX" sz="1600" b="1" dirty="0" smtClean="0">
              <a:solidFill>
                <a:srgbClr val="990000"/>
              </a:solidFill>
            </a:endParaRPr>
          </a:p>
          <a:p>
            <a:pPr>
              <a:buFont typeface="Arial" pitchFamily="34" charset="0"/>
              <a:buChar char="•"/>
            </a:pPr>
            <a:endParaRPr lang="es-MX" sz="1600" b="1" dirty="0" smtClean="0">
              <a:solidFill>
                <a:srgbClr val="990000"/>
              </a:solidFill>
            </a:endParaRPr>
          </a:p>
          <a:p>
            <a:pPr algn="ctr"/>
            <a:endParaRPr lang="es-MX" sz="2400" b="1" dirty="0" smtClean="0">
              <a:solidFill>
                <a:srgbClr val="990000"/>
              </a:solidFill>
            </a:endParaRPr>
          </a:p>
          <a:p>
            <a:pPr algn="ctr"/>
            <a:endParaRPr lang="es-MX" sz="2400" b="1" dirty="0" smtClean="0">
              <a:solidFill>
                <a:srgbClr val="990000"/>
              </a:solidFill>
            </a:endParaRPr>
          </a:p>
          <a:p>
            <a:pPr algn="ctr"/>
            <a:endParaRPr lang="es-MX" sz="2400" b="1" dirty="0" smtClean="0">
              <a:solidFill>
                <a:srgbClr val="990000"/>
              </a:solidFill>
            </a:endParaRPr>
          </a:p>
          <a:p>
            <a:pPr algn="ctr"/>
            <a:endParaRPr lang="en-US" sz="2400" b="1" dirty="0">
              <a:solidFill>
                <a:srgbClr val="990000"/>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626" name="Object 2"/>
          <p:cNvGraphicFramePr>
            <a:graphicFrameLocks noChangeAspect="1"/>
          </p:cNvGraphicFramePr>
          <p:nvPr/>
        </p:nvGraphicFramePr>
        <p:xfrm>
          <a:off x="71438" y="63500"/>
          <a:ext cx="9001125" cy="1651000"/>
        </p:xfrm>
        <a:graphic>
          <a:graphicData uri="http://schemas.openxmlformats.org/presentationml/2006/ole">
            <mc:AlternateContent xmlns:mc="http://schemas.openxmlformats.org/markup-compatibility/2006">
              <mc:Choice xmlns:v="urn:schemas-microsoft-com:vml" Requires="v">
                <p:oleObj spid="_x0000_s26633" name="Imagen de mapa de bits" r:id="rId3" imgW="9078592" imgH="1933333" progId="PBrush">
                  <p:embed/>
                </p:oleObj>
              </mc:Choice>
              <mc:Fallback>
                <p:oleObj name="Imagen de mapa de bits" r:id="rId3" imgW="9078592" imgH="1933333" progId="PBrush">
                  <p:embed/>
                  <p:pic>
                    <p:nvPicPr>
                      <p:cNvPr id="0" name="Picture 2"/>
                      <p:cNvPicPr>
                        <a:picLocks noChangeAspect="1" noChangeArrowheads="1"/>
                      </p:cNvPicPr>
                      <p:nvPr/>
                    </p:nvPicPr>
                    <p:blipFill>
                      <a:blip r:embed="rId4">
                        <a:lum bright="-6000"/>
                        <a:extLst>
                          <a:ext uri="{28A0092B-C50C-407E-A947-70E740481C1C}">
                            <a14:useLocalDpi xmlns:a14="http://schemas.microsoft.com/office/drawing/2010/main" val="0"/>
                          </a:ext>
                        </a:extLst>
                      </a:blip>
                      <a:srcRect/>
                      <a:stretch>
                        <a:fillRect/>
                      </a:stretch>
                    </p:blipFill>
                    <p:spPr bwMode="auto">
                      <a:xfrm>
                        <a:off x="71438" y="63500"/>
                        <a:ext cx="9001125" cy="165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 name="2 CuadroTexto"/>
          <p:cNvSpPr txBox="1"/>
          <p:nvPr/>
        </p:nvSpPr>
        <p:spPr>
          <a:xfrm>
            <a:off x="1000100" y="1928802"/>
            <a:ext cx="7500990" cy="4801314"/>
          </a:xfrm>
          <a:prstGeom prst="rect">
            <a:avLst/>
          </a:prstGeom>
          <a:noFill/>
        </p:spPr>
        <p:txBody>
          <a:bodyPr wrap="square" rtlCol="0">
            <a:spAutoFit/>
          </a:bodyPr>
          <a:lstStyle/>
          <a:p>
            <a:r>
              <a:rPr lang="es-MX" sz="3200" dirty="0" smtClean="0">
                <a:solidFill>
                  <a:srgbClr val="800000"/>
                </a:solidFill>
                <a:latin typeface="Britannic Bold" pitchFamily="34" charset="0"/>
              </a:rPr>
              <a:t>Entrega de carta de aceptación: </a:t>
            </a:r>
          </a:p>
          <a:p>
            <a:r>
              <a:rPr lang="es-MX" sz="3200" i="1" dirty="0" smtClean="0">
                <a:solidFill>
                  <a:schemeClr val="accent4"/>
                </a:solidFill>
                <a:latin typeface="Britannic Bold" pitchFamily="34" charset="0"/>
              </a:rPr>
              <a:t>“Del  </a:t>
            </a:r>
            <a:r>
              <a:rPr lang="es-MX" sz="3200" i="1" dirty="0" smtClean="0">
                <a:solidFill>
                  <a:schemeClr val="accent4"/>
                </a:solidFill>
                <a:latin typeface="Britannic Bold" pitchFamily="34" charset="0"/>
              </a:rPr>
              <a:t>23 </a:t>
            </a:r>
            <a:r>
              <a:rPr lang="es-MX" sz="3200" i="1" dirty="0" smtClean="0">
                <a:solidFill>
                  <a:schemeClr val="accent4"/>
                </a:solidFill>
                <a:latin typeface="Britannic Bold" pitchFamily="34" charset="0"/>
              </a:rPr>
              <a:t>de </a:t>
            </a:r>
            <a:r>
              <a:rPr lang="es-MX" sz="3200" i="1" dirty="0" smtClean="0">
                <a:solidFill>
                  <a:schemeClr val="accent4"/>
                </a:solidFill>
                <a:latin typeface="Britannic Bold" pitchFamily="34" charset="0"/>
              </a:rPr>
              <a:t>Noviembre al 11 </a:t>
            </a:r>
            <a:r>
              <a:rPr lang="es-MX" sz="3200" i="1" dirty="0" smtClean="0">
                <a:solidFill>
                  <a:schemeClr val="accent4"/>
                </a:solidFill>
                <a:latin typeface="Britannic Bold" pitchFamily="34" charset="0"/>
              </a:rPr>
              <a:t>de </a:t>
            </a:r>
            <a:r>
              <a:rPr lang="es-MX" sz="3200" i="1" dirty="0" smtClean="0">
                <a:solidFill>
                  <a:schemeClr val="accent4"/>
                </a:solidFill>
                <a:latin typeface="Britannic Bold" pitchFamily="34" charset="0"/>
              </a:rPr>
              <a:t>Diciembre de  2015 y del 04  al 13 de Enero 2016”</a:t>
            </a:r>
            <a:endParaRPr lang="es-MX" sz="3200" i="1" dirty="0" smtClean="0">
              <a:solidFill>
                <a:schemeClr val="accent4"/>
              </a:solidFill>
              <a:latin typeface="Britannic Bold" pitchFamily="34" charset="0"/>
            </a:endParaRPr>
          </a:p>
          <a:p>
            <a:r>
              <a:rPr lang="es-MX" sz="3200" dirty="0" smtClean="0">
                <a:solidFill>
                  <a:srgbClr val="800000"/>
                </a:solidFill>
                <a:latin typeface="Britannic Bold" pitchFamily="34" charset="0"/>
              </a:rPr>
              <a:t>Datos :</a:t>
            </a:r>
          </a:p>
          <a:p>
            <a:r>
              <a:rPr lang="es-MX" sz="3200" dirty="0" smtClean="0">
                <a:solidFill>
                  <a:srgbClr val="800000"/>
                </a:solidFill>
                <a:latin typeface="Britannic Bold" pitchFamily="34" charset="0"/>
              </a:rPr>
              <a:t>Nombre de la empresa</a:t>
            </a:r>
          </a:p>
          <a:p>
            <a:r>
              <a:rPr lang="es-MX" sz="3200" dirty="0" smtClean="0">
                <a:solidFill>
                  <a:srgbClr val="800000"/>
                </a:solidFill>
                <a:latin typeface="Britannic Bold" pitchFamily="34" charset="0"/>
              </a:rPr>
              <a:t>Dirección , teléfono</a:t>
            </a:r>
          </a:p>
          <a:p>
            <a:r>
              <a:rPr lang="es-MX" sz="3200" dirty="0" smtClean="0">
                <a:solidFill>
                  <a:srgbClr val="800000"/>
                </a:solidFill>
                <a:latin typeface="Britannic Bold" pitchFamily="34" charset="0"/>
              </a:rPr>
              <a:t>Nombre del  Encargado de Recursos humanos </a:t>
            </a:r>
          </a:p>
          <a:p>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1000100" y="1857364"/>
            <a:ext cx="7143800" cy="5663089"/>
          </a:xfrm>
          <a:prstGeom prst="rect">
            <a:avLst/>
          </a:prstGeom>
          <a:noFill/>
        </p:spPr>
        <p:txBody>
          <a:bodyPr wrap="square" rtlCol="0">
            <a:spAutoFit/>
          </a:bodyPr>
          <a:lstStyle/>
          <a:p>
            <a:r>
              <a:rPr lang="es-MX" sz="3200" dirty="0" smtClean="0">
                <a:solidFill>
                  <a:srgbClr val="800000"/>
                </a:solidFill>
                <a:latin typeface="Britannic Bold" pitchFamily="34" charset="0"/>
              </a:rPr>
              <a:t>PARA TENER ACCESOS A LA CARTA DE ACEPTACIÓN :</a:t>
            </a:r>
          </a:p>
          <a:p>
            <a:endParaRPr lang="es-MX" sz="3200" dirty="0" smtClean="0">
              <a:solidFill>
                <a:srgbClr val="800000"/>
              </a:solidFill>
              <a:latin typeface="Britannic Bold" pitchFamily="34" charset="0"/>
            </a:endParaRPr>
          </a:p>
          <a:p>
            <a:pPr lvl="2" algn="ctr"/>
            <a:r>
              <a:rPr lang="es-MX" sz="3000" dirty="0" smtClean="0">
                <a:solidFill>
                  <a:schemeClr val="bg2">
                    <a:lumMod val="10000"/>
                  </a:schemeClr>
                </a:solidFill>
                <a:latin typeface="Britannic Bold" pitchFamily="34" charset="0"/>
              </a:rPr>
              <a:t>“CONTAR CON SEGURO FACULTATIVO DEL IMSS”</a:t>
            </a:r>
          </a:p>
          <a:p>
            <a:pPr>
              <a:buFont typeface="Arial" pitchFamily="34" charset="0"/>
              <a:buChar char="•"/>
            </a:pPr>
            <a:endParaRPr lang="es-MX" sz="3000" dirty="0" smtClean="0">
              <a:solidFill>
                <a:srgbClr val="800000"/>
              </a:solidFill>
              <a:latin typeface="Britannic Bold" pitchFamily="34" charset="0"/>
            </a:endParaRPr>
          </a:p>
          <a:p>
            <a:pPr algn="ctr"/>
            <a:r>
              <a:rPr lang="es-MX" sz="3000" dirty="0" smtClean="0">
                <a:solidFill>
                  <a:srgbClr val="800000"/>
                </a:solidFill>
                <a:latin typeface="Britannic Bold" pitchFamily="34" charset="0"/>
              </a:rPr>
              <a:t>“ESTAR FORMALMENTE INSCRITO”</a:t>
            </a:r>
          </a:p>
          <a:p>
            <a:pPr algn="ctr"/>
            <a:endParaRPr lang="es-MX" sz="3000" dirty="0" smtClean="0">
              <a:solidFill>
                <a:srgbClr val="800000"/>
              </a:solidFill>
              <a:latin typeface="Britannic Bold" pitchFamily="34" charset="0"/>
            </a:endParaRPr>
          </a:p>
          <a:p>
            <a:pPr algn="ctr"/>
            <a:r>
              <a:rPr lang="es-MX" sz="3000" b="1" dirty="0">
                <a:solidFill>
                  <a:schemeClr val="bg2">
                    <a:lumMod val="10000"/>
                  </a:schemeClr>
                </a:solidFill>
                <a:latin typeface="Britannic Bold" pitchFamily="34" charset="0"/>
              </a:rPr>
              <a:t> </a:t>
            </a:r>
            <a:r>
              <a:rPr lang="es-MX" sz="3000" b="1" dirty="0" smtClean="0">
                <a:solidFill>
                  <a:schemeClr val="bg2">
                    <a:lumMod val="10000"/>
                  </a:schemeClr>
                </a:solidFill>
                <a:latin typeface="Britannic Bold" pitchFamily="34" charset="0"/>
              </a:rPr>
              <a:t>“NO TENER ADEUDOS”</a:t>
            </a:r>
          </a:p>
          <a:p>
            <a:pPr>
              <a:buFont typeface="Arial" pitchFamily="34" charset="0"/>
              <a:buChar char="•"/>
            </a:pPr>
            <a:endParaRPr lang="es-MX" sz="2800" dirty="0" smtClean="0">
              <a:solidFill>
                <a:srgbClr val="990000"/>
              </a:solidFill>
            </a:endParaRPr>
          </a:p>
          <a:p>
            <a:pPr>
              <a:buFont typeface="Arial" pitchFamily="34" charset="0"/>
              <a:buChar char="•"/>
            </a:pPr>
            <a:endParaRPr lang="es-MX" sz="2800" dirty="0" smtClean="0">
              <a:solidFill>
                <a:srgbClr val="990000"/>
              </a:solidFill>
            </a:endParaRPr>
          </a:p>
          <a:p>
            <a:endParaRPr lang="es-MX" dirty="0" smtClean="0"/>
          </a:p>
        </p:txBody>
      </p:sp>
      <p:graphicFrame>
        <p:nvGraphicFramePr>
          <p:cNvPr id="27650" name="Object 2"/>
          <p:cNvGraphicFramePr>
            <a:graphicFrameLocks noChangeAspect="1"/>
          </p:cNvGraphicFramePr>
          <p:nvPr/>
        </p:nvGraphicFramePr>
        <p:xfrm>
          <a:off x="71438" y="63500"/>
          <a:ext cx="9001125" cy="1651000"/>
        </p:xfrm>
        <a:graphic>
          <a:graphicData uri="http://schemas.openxmlformats.org/presentationml/2006/ole">
            <mc:AlternateContent xmlns:mc="http://schemas.openxmlformats.org/markup-compatibility/2006">
              <mc:Choice xmlns:v="urn:schemas-microsoft-com:vml" Requires="v">
                <p:oleObj spid="_x0000_s27658" name="Imagen de mapa de bits" r:id="rId3" imgW="9078592" imgH="1933333" progId="PBrush">
                  <p:embed/>
                </p:oleObj>
              </mc:Choice>
              <mc:Fallback>
                <p:oleObj name="Imagen de mapa de bits" r:id="rId3" imgW="9078592" imgH="1933333" progId="PBrush">
                  <p:embed/>
                  <p:pic>
                    <p:nvPicPr>
                      <p:cNvPr id="0" name="Picture 2"/>
                      <p:cNvPicPr>
                        <a:picLocks noChangeAspect="1" noChangeArrowheads="1"/>
                      </p:cNvPicPr>
                      <p:nvPr/>
                    </p:nvPicPr>
                    <p:blipFill>
                      <a:blip r:embed="rId4">
                        <a:lum bright="-6000"/>
                        <a:extLst>
                          <a:ext uri="{28A0092B-C50C-407E-A947-70E740481C1C}">
                            <a14:useLocalDpi xmlns:a14="http://schemas.microsoft.com/office/drawing/2010/main" val="0"/>
                          </a:ext>
                        </a:extLst>
                      </a:blip>
                      <a:srcRect/>
                      <a:stretch>
                        <a:fillRect/>
                      </a:stretch>
                    </p:blipFill>
                    <p:spPr bwMode="auto">
                      <a:xfrm>
                        <a:off x="71438" y="63500"/>
                        <a:ext cx="9001125" cy="165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2000232" y="714356"/>
            <a:ext cx="5643602" cy="923330"/>
          </a:xfrm>
          <a:prstGeom prst="rect">
            <a:avLst/>
          </a:prstGeom>
          <a:noFill/>
        </p:spPr>
        <p:txBody>
          <a:bodyPr wrap="square" rtlCol="0">
            <a:spAutoFit/>
          </a:bodyPr>
          <a:lstStyle/>
          <a:p>
            <a:endParaRPr lang="es-MX" dirty="0" smtClean="0"/>
          </a:p>
          <a:p>
            <a:endParaRPr lang="es-MX" dirty="0" smtClean="0"/>
          </a:p>
          <a:p>
            <a:pPr algn="r"/>
            <a:endParaRPr lang="en-US" dirty="0"/>
          </a:p>
        </p:txBody>
      </p:sp>
      <p:graphicFrame>
        <p:nvGraphicFramePr>
          <p:cNvPr id="29699" name="Object 3"/>
          <p:cNvGraphicFramePr>
            <a:graphicFrameLocks noChangeAspect="1"/>
          </p:cNvGraphicFramePr>
          <p:nvPr/>
        </p:nvGraphicFramePr>
        <p:xfrm>
          <a:off x="71438" y="63500"/>
          <a:ext cx="9001125" cy="1651000"/>
        </p:xfrm>
        <a:graphic>
          <a:graphicData uri="http://schemas.openxmlformats.org/presentationml/2006/ole">
            <mc:AlternateContent xmlns:mc="http://schemas.openxmlformats.org/markup-compatibility/2006">
              <mc:Choice xmlns:v="urn:schemas-microsoft-com:vml" Requires="v">
                <p:oleObj spid="_x0000_s29707" name="Imagen de mapa de bits" r:id="rId3" imgW="9078592" imgH="1933333" progId="PBrush">
                  <p:embed/>
                </p:oleObj>
              </mc:Choice>
              <mc:Fallback>
                <p:oleObj name="Imagen de mapa de bits" r:id="rId3" imgW="9078592" imgH="1933333" progId="PBrush">
                  <p:embed/>
                  <p:pic>
                    <p:nvPicPr>
                      <p:cNvPr id="0" name="Picture 3"/>
                      <p:cNvPicPr>
                        <a:picLocks noChangeAspect="1" noChangeArrowheads="1"/>
                      </p:cNvPicPr>
                      <p:nvPr/>
                    </p:nvPicPr>
                    <p:blipFill>
                      <a:blip r:embed="rId4">
                        <a:lum bright="-6000"/>
                        <a:extLst>
                          <a:ext uri="{28A0092B-C50C-407E-A947-70E740481C1C}">
                            <a14:useLocalDpi xmlns:a14="http://schemas.microsoft.com/office/drawing/2010/main" val="0"/>
                          </a:ext>
                        </a:extLst>
                      </a:blip>
                      <a:srcRect/>
                      <a:stretch>
                        <a:fillRect/>
                      </a:stretch>
                    </p:blipFill>
                    <p:spPr bwMode="auto">
                      <a:xfrm>
                        <a:off x="71438" y="63500"/>
                        <a:ext cx="9001125" cy="165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 name="6 CuadroTexto"/>
          <p:cNvSpPr txBox="1"/>
          <p:nvPr/>
        </p:nvSpPr>
        <p:spPr>
          <a:xfrm>
            <a:off x="357158" y="1928802"/>
            <a:ext cx="8358246" cy="3539430"/>
          </a:xfrm>
          <a:prstGeom prst="rect">
            <a:avLst/>
          </a:prstGeom>
          <a:noFill/>
        </p:spPr>
        <p:txBody>
          <a:bodyPr wrap="square" rtlCol="0">
            <a:spAutoFit/>
          </a:bodyPr>
          <a:lstStyle/>
          <a:p>
            <a:pPr algn="ctr"/>
            <a:r>
              <a:rPr lang="es-MX" sz="3200" dirty="0" smtClean="0">
                <a:solidFill>
                  <a:srgbClr val="800000"/>
                </a:solidFill>
                <a:latin typeface="Britannic Bold" pitchFamily="34" charset="0"/>
              </a:rPr>
              <a:t>REGLAMENTO</a:t>
            </a:r>
          </a:p>
          <a:p>
            <a:pPr algn="ctr"/>
            <a:r>
              <a:rPr lang="es-MX" sz="1600" dirty="0" smtClean="0">
                <a:solidFill>
                  <a:srgbClr val="800000"/>
                </a:solidFill>
                <a:latin typeface="Britannic Bold" pitchFamily="34" charset="0"/>
              </a:rPr>
              <a:t>ARTICULO 5. LA ESTADIA INVARIABLEMENTE VERSA SOBRE UN PROYECTO DEL ÁREA RELACIONADA CON LA CARRERA CURSADA POR EL ALUMNO, DE MANERA QUE LE PERMITA HACER UNA APORTACIÓN EN LA EMPRESA EN LA QUE PRESTE SUS SERVICIOS.</a:t>
            </a:r>
          </a:p>
          <a:p>
            <a:pPr algn="ctr"/>
            <a:endParaRPr lang="es-MX" sz="1600" dirty="0">
              <a:solidFill>
                <a:srgbClr val="800000"/>
              </a:solidFill>
              <a:latin typeface="Britannic Bold" pitchFamily="34" charset="0"/>
            </a:endParaRPr>
          </a:p>
          <a:p>
            <a:pPr algn="ctr"/>
            <a:endParaRPr lang="es-MX" sz="1600" dirty="0" smtClean="0">
              <a:solidFill>
                <a:srgbClr val="800000"/>
              </a:solidFill>
              <a:latin typeface="Britannic Bold" pitchFamily="34" charset="0"/>
            </a:endParaRPr>
          </a:p>
          <a:p>
            <a:pPr algn="ctr"/>
            <a:endParaRPr lang="es-MX" sz="1600" dirty="0">
              <a:solidFill>
                <a:srgbClr val="800000"/>
              </a:solidFill>
              <a:latin typeface="Britannic Bold" pitchFamily="34" charset="0"/>
            </a:endParaRPr>
          </a:p>
          <a:p>
            <a:pPr algn="ctr"/>
            <a:endParaRPr lang="es-MX" sz="1600" dirty="0" smtClean="0">
              <a:solidFill>
                <a:srgbClr val="800000"/>
              </a:solidFill>
              <a:latin typeface="Britannic Bold" pitchFamily="34" charset="0"/>
            </a:endParaRPr>
          </a:p>
          <a:p>
            <a:pPr algn="ctr"/>
            <a:endParaRPr lang="es-MX" sz="1600" dirty="0" smtClean="0">
              <a:solidFill>
                <a:srgbClr val="800000"/>
              </a:solidFill>
              <a:latin typeface="Britannic Bold" pitchFamily="34" charset="0"/>
            </a:endParaRPr>
          </a:p>
          <a:p>
            <a:pPr algn="ctr"/>
            <a:r>
              <a:rPr lang="es-MX" sz="1600" dirty="0" smtClean="0">
                <a:solidFill>
                  <a:schemeClr val="bg2">
                    <a:lumMod val="10000"/>
                  </a:schemeClr>
                </a:solidFill>
                <a:latin typeface="Britannic Bold" pitchFamily="34" charset="0"/>
              </a:rPr>
              <a:t>ARTICULO 9. LOS ALUMNOS QUE YA SE ENCUENTRAN LABORANDO EN UNA  EMPRESA PODRAN REALIZAR LA ESTADIA PROFESIONAL EN ELLA, DEBIENDO SIN EMBARGO REALIZAR EN LA MISMA EL PROYECTO A QUE SE REFIERE EN ESTE REGLAMENTO.</a:t>
            </a:r>
          </a:p>
          <a:p>
            <a:pPr algn="ctr"/>
            <a:endParaRPr lang="es-MX" sz="1600" dirty="0" smtClean="0">
              <a:solidFill>
                <a:schemeClr val="bg2">
                  <a:lumMod val="10000"/>
                </a:schemeClr>
              </a:solidFill>
              <a:latin typeface="Britannic Bold"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2000232" y="714356"/>
            <a:ext cx="5643602" cy="923330"/>
          </a:xfrm>
          <a:prstGeom prst="rect">
            <a:avLst/>
          </a:prstGeom>
          <a:noFill/>
        </p:spPr>
        <p:txBody>
          <a:bodyPr wrap="square" rtlCol="0">
            <a:spAutoFit/>
          </a:bodyPr>
          <a:lstStyle/>
          <a:p>
            <a:endParaRPr lang="es-MX" dirty="0" smtClean="0"/>
          </a:p>
          <a:p>
            <a:endParaRPr lang="es-MX" dirty="0" smtClean="0"/>
          </a:p>
          <a:p>
            <a:pPr algn="r"/>
            <a:endParaRPr lang="en-US" dirty="0"/>
          </a:p>
        </p:txBody>
      </p:sp>
      <p:graphicFrame>
        <p:nvGraphicFramePr>
          <p:cNvPr id="29699" name="Object 3"/>
          <p:cNvGraphicFramePr>
            <a:graphicFrameLocks noChangeAspect="1"/>
          </p:cNvGraphicFramePr>
          <p:nvPr/>
        </p:nvGraphicFramePr>
        <p:xfrm>
          <a:off x="71438" y="63500"/>
          <a:ext cx="9001125" cy="1651000"/>
        </p:xfrm>
        <a:graphic>
          <a:graphicData uri="http://schemas.openxmlformats.org/presentationml/2006/ole">
            <mc:AlternateContent xmlns:mc="http://schemas.openxmlformats.org/markup-compatibility/2006">
              <mc:Choice xmlns:v="urn:schemas-microsoft-com:vml" Requires="v">
                <p:oleObj spid="_x0000_s40969" name="Imagen de mapa de bits" r:id="rId3" imgW="9078592" imgH="1933333" progId="PBrush">
                  <p:embed/>
                </p:oleObj>
              </mc:Choice>
              <mc:Fallback>
                <p:oleObj name="Imagen de mapa de bits" r:id="rId3" imgW="9078592" imgH="1933333" progId="PBrush">
                  <p:embed/>
                  <p:pic>
                    <p:nvPicPr>
                      <p:cNvPr id="0" name=""/>
                      <p:cNvPicPr>
                        <a:picLocks noChangeAspect="1" noChangeArrowheads="1"/>
                      </p:cNvPicPr>
                      <p:nvPr/>
                    </p:nvPicPr>
                    <p:blipFill>
                      <a:blip r:embed="rId4">
                        <a:lum bright="-6000"/>
                        <a:extLst>
                          <a:ext uri="{28A0092B-C50C-407E-A947-70E740481C1C}">
                            <a14:useLocalDpi xmlns:a14="http://schemas.microsoft.com/office/drawing/2010/main" val="0"/>
                          </a:ext>
                        </a:extLst>
                      </a:blip>
                      <a:srcRect/>
                      <a:stretch>
                        <a:fillRect/>
                      </a:stretch>
                    </p:blipFill>
                    <p:spPr bwMode="auto">
                      <a:xfrm>
                        <a:off x="71438" y="63500"/>
                        <a:ext cx="9001125" cy="165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 name="6 CuadroTexto"/>
          <p:cNvSpPr txBox="1"/>
          <p:nvPr/>
        </p:nvSpPr>
        <p:spPr>
          <a:xfrm>
            <a:off x="357158" y="1928802"/>
            <a:ext cx="8358246" cy="2800767"/>
          </a:xfrm>
          <a:prstGeom prst="rect">
            <a:avLst/>
          </a:prstGeom>
          <a:noFill/>
        </p:spPr>
        <p:txBody>
          <a:bodyPr wrap="square" rtlCol="0">
            <a:spAutoFit/>
          </a:bodyPr>
          <a:lstStyle/>
          <a:p>
            <a:pPr algn="ctr"/>
            <a:r>
              <a:rPr lang="es-MX" sz="3200" dirty="0" smtClean="0">
                <a:solidFill>
                  <a:srgbClr val="800000"/>
                </a:solidFill>
                <a:latin typeface="Britannic Bold" pitchFamily="34" charset="0"/>
              </a:rPr>
              <a:t>REGLAMENTO</a:t>
            </a:r>
          </a:p>
          <a:p>
            <a:pPr algn="ctr"/>
            <a:r>
              <a:rPr lang="es-MX" sz="1600" dirty="0" smtClean="0">
                <a:solidFill>
                  <a:srgbClr val="800000"/>
                </a:solidFill>
                <a:latin typeface="Britannic Bold" pitchFamily="34" charset="0"/>
              </a:rPr>
              <a:t>ARTICULO 14. LOS ALUMNOS PODRAN SOLICITAR DIRECTAMENTE SU ESTADIA A LAS EMPRESAS, DEBIENDO INTEGRAR SU EXPEDIENTE Y RECIBIR CARTA DE PRESENTACION . DICHO TRAMIE DEBERA ESTAR TERMINADO ANTES DE CONCLUIR EL PENULTIMO CUATRIMESTRE.</a:t>
            </a:r>
          </a:p>
          <a:p>
            <a:pPr algn="ctr"/>
            <a:endParaRPr lang="es-MX" sz="1600" dirty="0" smtClean="0">
              <a:solidFill>
                <a:srgbClr val="800000"/>
              </a:solidFill>
              <a:latin typeface="Britannic Bold" pitchFamily="34" charset="0"/>
            </a:endParaRPr>
          </a:p>
          <a:p>
            <a:pPr algn="ctr"/>
            <a:r>
              <a:rPr lang="es-ES" sz="1600" dirty="0">
                <a:solidFill>
                  <a:schemeClr val="bg2">
                    <a:lumMod val="10000"/>
                  </a:schemeClr>
                </a:solidFill>
                <a:latin typeface="Britannic Bold" pitchFamily="34" charset="0"/>
              </a:rPr>
              <a:t>Artículo 19. Para poder asignar una empresa el alumno deberá demostrar que cuenta con seguro facultativo, presentando al departamento de Prácticas y Estadía el número de seguridad social y su vigencia; </a:t>
            </a:r>
            <a:endParaRPr lang="es-ES" sz="1600" dirty="0" smtClean="0">
              <a:solidFill>
                <a:schemeClr val="bg2">
                  <a:lumMod val="10000"/>
                </a:schemeClr>
              </a:solidFill>
              <a:latin typeface="Britannic Bold" pitchFamily="34" charset="0"/>
            </a:endParaRPr>
          </a:p>
          <a:p>
            <a:pPr algn="ctr"/>
            <a:endParaRPr lang="es-ES" sz="1600" dirty="0">
              <a:solidFill>
                <a:schemeClr val="bg2">
                  <a:lumMod val="10000"/>
                </a:schemeClr>
              </a:solidFill>
              <a:latin typeface="Britannic Bold" pitchFamily="34" charset="0"/>
            </a:endParaRPr>
          </a:p>
        </p:txBody>
      </p:sp>
    </p:spTree>
    <p:extLst>
      <p:ext uri="{BB962C8B-B14F-4D97-AF65-F5344CB8AC3E}">
        <p14:creationId xmlns:p14="http://schemas.microsoft.com/office/powerpoint/2010/main" val="34744120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2000232" y="714356"/>
            <a:ext cx="5643602" cy="923330"/>
          </a:xfrm>
          <a:prstGeom prst="rect">
            <a:avLst/>
          </a:prstGeom>
          <a:noFill/>
        </p:spPr>
        <p:txBody>
          <a:bodyPr wrap="square" rtlCol="0">
            <a:spAutoFit/>
          </a:bodyPr>
          <a:lstStyle/>
          <a:p>
            <a:endParaRPr lang="es-MX" dirty="0" smtClean="0"/>
          </a:p>
          <a:p>
            <a:endParaRPr lang="es-MX" dirty="0" smtClean="0"/>
          </a:p>
          <a:p>
            <a:pPr algn="r"/>
            <a:endParaRPr lang="en-US" dirty="0"/>
          </a:p>
        </p:txBody>
      </p:sp>
      <p:graphicFrame>
        <p:nvGraphicFramePr>
          <p:cNvPr id="29699" name="Object 3"/>
          <p:cNvGraphicFramePr>
            <a:graphicFrameLocks noChangeAspect="1"/>
          </p:cNvGraphicFramePr>
          <p:nvPr/>
        </p:nvGraphicFramePr>
        <p:xfrm>
          <a:off x="71438" y="63500"/>
          <a:ext cx="9001125" cy="1651000"/>
        </p:xfrm>
        <a:graphic>
          <a:graphicData uri="http://schemas.openxmlformats.org/presentationml/2006/ole">
            <mc:AlternateContent xmlns:mc="http://schemas.openxmlformats.org/markup-compatibility/2006">
              <mc:Choice xmlns:v="urn:schemas-microsoft-com:vml" Requires="v">
                <p:oleObj spid="_x0000_s43017" name="Imagen de mapa de bits" r:id="rId3" imgW="9078592" imgH="1933333" progId="PBrush">
                  <p:embed/>
                </p:oleObj>
              </mc:Choice>
              <mc:Fallback>
                <p:oleObj name="Imagen de mapa de bits" r:id="rId3" imgW="9078592" imgH="1933333" progId="PBrush">
                  <p:embed/>
                  <p:pic>
                    <p:nvPicPr>
                      <p:cNvPr id="0" name=""/>
                      <p:cNvPicPr>
                        <a:picLocks noChangeAspect="1" noChangeArrowheads="1"/>
                      </p:cNvPicPr>
                      <p:nvPr/>
                    </p:nvPicPr>
                    <p:blipFill>
                      <a:blip r:embed="rId4">
                        <a:lum bright="-6000"/>
                        <a:extLst>
                          <a:ext uri="{28A0092B-C50C-407E-A947-70E740481C1C}">
                            <a14:useLocalDpi xmlns:a14="http://schemas.microsoft.com/office/drawing/2010/main" val="0"/>
                          </a:ext>
                        </a:extLst>
                      </a:blip>
                      <a:srcRect/>
                      <a:stretch>
                        <a:fillRect/>
                      </a:stretch>
                    </p:blipFill>
                    <p:spPr bwMode="auto">
                      <a:xfrm>
                        <a:off x="71438" y="63500"/>
                        <a:ext cx="9001125" cy="165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 name="6 CuadroTexto"/>
          <p:cNvSpPr txBox="1"/>
          <p:nvPr/>
        </p:nvSpPr>
        <p:spPr>
          <a:xfrm>
            <a:off x="357158" y="1928802"/>
            <a:ext cx="8358246" cy="584775"/>
          </a:xfrm>
          <a:prstGeom prst="rect">
            <a:avLst/>
          </a:prstGeom>
          <a:noFill/>
        </p:spPr>
        <p:txBody>
          <a:bodyPr wrap="square" rtlCol="0">
            <a:spAutoFit/>
          </a:bodyPr>
          <a:lstStyle/>
          <a:p>
            <a:pPr algn="ctr"/>
            <a:r>
              <a:rPr lang="es-MX" sz="3200" dirty="0" smtClean="0">
                <a:solidFill>
                  <a:srgbClr val="800000"/>
                </a:solidFill>
                <a:latin typeface="Britannic Bold" pitchFamily="34" charset="0"/>
              </a:rPr>
              <a:t>REGLAMENTO</a:t>
            </a:r>
          </a:p>
        </p:txBody>
      </p:sp>
      <p:sp>
        <p:nvSpPr>
          <p:cNvPr id="2" name="1 Rectángulo"/>
          <p:cNvSpPr/>
          <p:nvPr/>
        </p:nvSpPr>
        <p:spPr>
          <a:xfrm>
            <a:off x="357158" y="2541774"/>
            <a:ext cx="8568952" cy="3416320"/>
          </a:xfrm>
          <a:prstGeom prst="rect">
            <a:avLst/>
          </a:prstGeom>
        </p:spPr>
        <p:txBody>
          <a:bodyPr wrap="square">
            <a:spAutoFit/>
          </a:bodyPr>
          <a:lstStyle/>
          <a:p>
            <a:pPr algn="ctr"/>
            <a:r>
              <a:rPr lang="es-ES" dirty="0">
                <a:solidFill>
                  <a:schemeClr val="bg2">
                    <a:lumMod val="10000"/>
                  </a:schemeClr>
                </a:solidFill>
                <a:latin typeface="Britannic Bold" pitchFamily="34" charset="0"/>
              </a:rPr>
              <a:t>Articulo  20. Una vez asignada la empresa a cada uno de los alumnos y otorgada carta de aceptación no podrá realizar cambio de empresa sin justificación alguna. </a:t>
            </a:r>
          </a:p>
          <a:p>
            <a:pPr algn="ctr"/>
            <a:endParaRPr lang="es-MX" dirty="0">
              <a:solidFill>
                <a:srgbClr val="800000"/>
              </a:solidFill>
              <a:latin typeface="Britannic Bold" pitchFamily="34" charset="0"/>
            </a:endParaRPr>
          </a:p>
          <a:p>
            <a:pPr lvl="0"/>
            <a:r>
              <a:rPr lang="es-ES" dirty="0" smtClean="0">
                <a:solidFill>
                  <a:srgbClr val="800000"/>
                </a:solidFill>
                <a:latin typeface="Britannic Bold" pitchFamily="34" charset="0"/>
              </a:rPr>
              <a:t>a) Si </a:t>
            </a:r>
            <a:r>
              <a:rPr lang="es-ES" dirty="0">
                <a:solidFill>
                  <a:srgbClr val="800000"/>
                </a:solidFill>
                <a:latin typeface="Britannic Bold" pitchFamily="34" charset="0"/>
              </a:rPr>
              <a:t>el alumno abandona la empresa asignada sin previa notificación y autorización causará baja del cuadrimestre en curso, debiéndose re incorporarse con previa autorización del área académica en el siguiente cuatrimestre.</a:t>
            </a:r>
          </a:p>
          <a:p>
            <a:pPr lvl="0"/>
            <a:endParaRPr lang="es-MX" dirty="0">
              <a:solidFill>
                <a:schemeClr val="bg2">
                  <a:lumMod val="10000"/>
                </a:schemeClr>
              </a:solidFill>
              <a:latin typeface="Britannic Bold" pitchFamily="34" charset="0"/>
            </a:endParaRPr>
          </a:p>
          <a:p>
            <a:pPr lvl="0"/>
            <a:r>
              <a:rPr lang="es-MX" dirty="0">
                <a:solidFill>
                  <a:schemeClr val="bg2">
                    <a:lumMod val="10000"/>
                  </a:schemeClr>
                </a:solidFill>
                <a:latin typeface="Britannic Bold" pitchFamily="34" charset="0"/>
              </a:rPr>
              <a:t> </a:t>
            </a:r>
            <a:r>
              <a:rPr lang="es-MX" dirty="0" smtClean="0">
                <a:solidFill>
                  <a:schemeClr val="bg2">
                    <a:lumMod val="10000"/>
                  </a:schemeClr>
                </a:solidFill>
                <a:latin typeface="Britannic Bold" pitchFamily="34" charset="0"/>
              </a:rPr>
              <a:t>a) </a:t>
            </a:r>
            <a:r>
              <a:rPr lang="es-MX" b="1" dirty="0" smtClean="0">
                <a:solidFill>
                  <a:schemeClr val="bg2">
                    <a:lumMod val="10000"/>
                  </a:schemeClr>
                </a:solidFill>
                <a:latin typeface="Britannic Bold" pitchFamily="34" charset="0"/>
              </a:rPr>
              <a:t>Si </a:t>
            </a:r>
            <a:r>
              <a:rPr lang="es-MX" b="1" dirty="0">
                <a:solidFill>
                  <a:schemeClr val="bg2">
                    <a:lumMod val="10000"/>
                  </a:schemeClr>
                </a:solidFill>
                <a:latin typeface="Britannic Bold" pitchFamily="34" charset="0"/>
              </a:rPr>
              <a:t>la empresa reporta a la UTT que el estudiante incurre en una conducta inadecuada o perjudicial a los intereses de la “Empresa”, y esta se encuentre debidamente probada, se podrá dar de baja al estudiante después de avisar a la “Universidad”, por escrito, la causa de tal decisión.</a:t>
            </a:r>
          </a:p>
          <a:p>
            <a:pPr lvl="0"/>
            <a:endParaRPr lang="es-MX" dirty="0">
              <a:solidFill>
                <a:srgbClr val="800000"/>
              </a:solidFill>
              <a:latin typeface="Britannic Bold" pitchFamily="34" charset="0"/>
            </a:endParaRPr>
          </a:p>
        </p:txBody>
      </p:sp>
    </p:spTree>
    <p:extLst>
      <p:ext uri="{BB962C8B-B14F-4D97-AF65-F5344CB8AC3E}">
        <p14:creationId xmlns:p14="http://schemas.microsoft.com/office/powerpoint/2010/main" val="95463807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2000232" y="714356"/>
            <a:ext cx="5643602" cy="923330"/>
          </a:xfrm>
          <a:prstGeom prst="rect">
            <a:avLst/>
          </a:prstGeom>
          <a:noFill/>
        </p:spPr>
        <p:txBody>
          <a:bodyPr wrap="square" rtlCol="0">
            <a:spAutoFit/>
          </a:bodyPr>
          <a:lstStyle/>
          <a:p>
            <a:endParaRPr lang="es-MX" dirty="0" smtClean="0"/>
          </a:p>
          <a:p>
            <a:endParaRPr lang="es-MX" dirty="0" smtClean="0"/>
          </a:p>
          <a:p>
            <a:pPr algn="r"/>
            <a:endParaRPr lang="en-US" dirty="0"/>
          </a:p>
        </p:txBody>
      </p:sp>
      <p:graphicFrame>
        <p:nvGraphicFramePr>
          <p:cNvPr id="29699" name="Object 3"/>
          <p:cNvGraphicFramePr>
            <a:graphicFrameLocks noChangeAspect="1"/>
          </p:cNvGraphicFramePr>
          <p:nvPr/>
        </p:nvGraphicFramePr>
        <p:xfrm>
          <a:off x="71438" y="63500"/>
          <a:ext cx="9001125" cy="1651000"/>
        </p:xfrm>
        <a:graphic>
          <a:graphicData uri="http://schemas.openxmlformats.org/presentationml/2006/ole">
            <mc:AlternateContent xmlns:mc="http://schemas.openxmlformats.org/markup-compatibility/2006">
              <mc:Choice xmlns:v="urn:schemas-microsoft-com:vml" Requires="v">
                <p:oleObj spid="_x0000_s41993" name="Imagen de mapa de bits" r:id="rId3" imgW="9078592" imgH="1933333" progId="PBrush">
                  <p:embed/>
                </p:oleObj>
              </mc:Choice>
              <mc:Fallback>
                <p:oleObj name="Imagen de mapa de bits" r:id="rId3" imgW="9078592" imgH="1933333" progId="PBrush">
                  <p:embed/>
                  <p:pic>
                    <p:nvPicPr>
                      <p:cNvPr id="0" name=""/>
                      <p:cNvPicPr>
                        <a:picLocks noChangeAspect="1" noChangeArrowheads="1"/>
                      </p:cNvPicPr>
                      <p:nvPr/>
                    </p:nvPicPr>
                    <p:blipFill>
                      <a:blip r:embed="rId4">
                        <a:lum bright="-6000"/>
                        <a:extLst>
                          <a:ext uri="{28A0092B-C50C-407E-A947-70E740481C1C}">
                            <a14:useLocalDpi xmlns:a14="http://schemas.microsoft.com/office/drawing/2010/main" val="0"/>
                          </a:ext>
                        </a:extLst>
                      </a:blip>
                      <a:srcRect/>
                      <a:stretch>
                        <a:fillRect/>
                      </a:stretch>
                    </p:blipFill>
                    <p:spPr bwMode="auto">
                      <a:xfrm>
                        <a:off x="71438" y="63500"/>
                        <a:ext cx="9001125" cy="165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 name="6 CuadroTexto"/>
          <p:cNvSpPr txBox="1"/>
          <p:nvPr/>
        </p:nvSpPr>
        <p:spPr>
          <a:xfrm>
            <a:off x="357158" y="1928802"/>
            <a:ext cx="8358246" cy="830997"/>
          </a:xfrm>
          <a:prstGeom prst="rect">
            <a:avLst/>
          </a:prstGeom>
          <a:noFill/>
        </p:spPr>
        <p:txBody>
          <a:bodyPr wrap="square" rtlCol="0">
            <a:spAutoFit/>
          </a:bodyPr>
          <a:lstStyle/>
          <a:p>
            <a:pPr algn="ctr"/>
            <a:r>
              <a:rPr lang="es-MX" sz="3200" dirty="0" smtClean="0">
                <a:solidFill>
                  <a:srgbClr val="800000"/>
                </a:solidFill>
                <a:latin typeface="Britannic Bold" pitchFamily="34" charset="0"/>
              </a:rPr>
              <a:t>REGLAMENTO</a:t>
            </a:r>
          </a:p>
          <a:p>
            <a:endParaRPr lang="es-MX" sz="1600" dirty="0">
              <a:solidFill>
                <a:srgbClr val="800000"/>
              </a:solidFill>
              <a:latin typeface="Britannic Bold" pitchFamily="34" charset="0"/>
            </a:endParaRPr>
          </a:p>
        </p:txBody>
      </p:sp>
      <p:sp>
        <p:nvSpPr>
          <p:cNvPr id="2" name="1 Rectángulo"/>
          <p:cNvSpPr/>
          <p:nvPr/>
        </p:nvSpPr>
        <p:spPr>
          <a:xfrm>
            <a:off x="971600" y="2690336"/>
            <a:ext cx="7488832" cy="2308324"/>
          </a:xfrm>
          <a:prstGeom prst="rect">
            <a:avLst/>
          </a:prstGeom>
        </p:spPr>
        <p:txBody>
          <a:bodyPr wrap="square">
            <a:spAutoFit/>
          </a:bodyPr>
          <a:lstStyle/>
          <a:p>
            <a:r>
              <a:rPr lang="es-ES" dirty="0">
                <a:solidFill>
                  <a:srgbClr val="800000"/>
                </a:solidFill>
                <a:latin typeface="Britannic Bold" pitchFamily="34" charset="0"/>
              </a:rPr>
              <a:t>Artículo 20. Los alumnos podrán incorporarse a la empresa  como fecha límite en la tercera semana de la establecida de inicio de estadía y solo casos de fuerza mayor. </a:t>
            </a:r>
            <a:endParaRPr lang="es-ES" dirty="0" smtClean="0">
              <a:solidFill>
                <a:srgbClr val="800000"/>
              </a:solidFill>
              <a:latin typeface="Britannic Bold" pitchFamily="34" charset="0"/>
            </a:endParaRPr>
          </a:p>
          <a:p>
            <a:endParaRPr lang="es-ES" dirty="0">
              <a:solidFill>
                <a:srgbClr val="800000"/>
              </a:solidFill>
              <a:latin typeface="Britannic Bold" pitchFamily="34" charset="0"/>
            </a:endParaRPr>
          </a:p>
          <a:p>
            <a:r>
              <a:rPr lang="es-MX" dirty="0">
                <a:latin typeface="Britannic Bold" pitchFamily="34" charset="0"/>
              </a:rPr>
              <a:t>ARTICULO 21. AL TERMINO DE LA ESTADIA EL ALUMNO PRESENTARA POR ESCRITO, EN UN PLAZO NO MAYOR A 15 DIAS, DEL DESARROLLO Y RESULTADO DE SUS TRABAJO DE ESTADIA. </a:t>
            </a:r>
            <a:endParaRPr lang="en-US" dirty="0">
              <a:latin typeface="Britannic Bold" pitchFamily="34" charset="0"/>
            </a:endParaRPr>
          </a:p>
          <a:p>
            <a:endParaRPr lang="es-MX" dirty="0">
              <a:solidFill>
                <a:srgbClr val="800000"/>
              </a:solidFill>
              <a:latin typeface="Britannic Bold" pitchFamily="34" charset="0"/>
            </a:endParaRPr>
          </a:p>
        </p:txBody>
      </p:sp>
    </p:spTree>
    <p:extLst>
      <p:ext uri="{BB962C8B-B14F-4D97-AF65-F5344CB8AC3E}">
        <p14:creationId xmlns:p14="http://schemas.microsoft.com/office/powerpoint/2010/main" val="58621791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2000232" y="714356"/>
            <a:ext cx="5643602" cy="923330"/>
          </a:xfrm>
          <a:prstGeom prst="rect">
            <a:avLst/>
          </a:prstGeom>
          <a:noFill/>
        </p:spPr>
        <p:txBody>
          <a:bodyPr wrap="square" rtlCol="0">
            <a:spAutoFit/>
          </a:bodyPr>
          <a:lstStyle/>
          <a:p>
            <a:endParaRPr lang="es-MX" dirty="0" smtClean="0"/>
          </a:p>
          <a:p>
            <a:endParaRPr lang="es-MX" dirty="0" smtClean="0"/>
          </a:p>
          <a:p>
            <a:pPr algn="r"/>
            <a:endParaRPr lang="en-US" dirty="0"/>
          </a:p>
        </p:txBody>
      </p:sp>
      <p:graphicFrame>
        <p:nvGraphicFramePr>
          <p:cNvPr id="29699" name="Object 3"/>
          <p:cNvGraphicFramePr>
            <a:graphicFrameLocks noChangeAspect="1"/>
          </p:cNvGraphicFramePr>
          <p:nvPr/>
        </p:nvGraphicFramePr>
        <p:xfrm>
          <a:off x="71438" y="63500"/>
          <a:ext cx="9001125" cy="1651000"/>
        </p:xfrm>
        <a:graphic>
          <a:graphicData uri="http://schemas.openxmlformats.org/presentationml/2006/ole">
            <mc:AlternateContent xmlns:mc="http://schemas.openxmlformats.org/markup-compatibility/2006">
              <mc:Choice xmlns:v="urn:schemas-microsoft-com:vml" Requires="v">
                <p:oleObj spid="_x0000_s36874" name="Imagen de mapa de bits" r:id="rId3" imgW="9078592" imgH="1933333" progId="PBrush">
                  <p:embed/>
                </p:oleObj>
              </mc:Choice>
              <mc:Fallback>
                <p:oleObj name="Imagen de mapa de bits" r:id="rId3" imgW="9078592" imgH="1933333" progId="PBrush">
                  <p:embed/>
                  <p:pic>
                    <p:nvPicPr>
                      <p:cNvPr id="0" name="Object 3"/>
                      <p:cNvPicPr>
                        <a:picLocks noChangeAspect="1" noChangeArrowheads="1"/>
                      </p:cNvPicPr>
                      <p:nvPr/>
                    </p:nvPicPr>
                    <p:blipFill>
                      <a:blip r:embed="rId4">
                        <a:lum bright="-6000"/>
                        <a:extLst>
                          <a:ext uri="{28A0092B-C50C-407E-A947-70E740481C1C}">
                            <a14:useLocalDpi xmlns:a14="http://schemas.microsoft.com/office/drawing/2010/main" val="0"/>
                          </a:ext>
                        </a:extLst>
                      </a:blip>
                      <a:srcRect/>
                      <a:stretch>
                        <a:fillRect/>
                      </a:stretch>
                    </p:blipFill>
                    <p:spPr bwMode="auto">
                      <a:xfrm>
                        <a:off x="71438" y="63500"/>
                        <a:ext cx="9001125" cy="165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 name="4 Rectángulo"/>
          <p:cNvSpPr/>
          <p:nvPr/>
        </p:nvSpPr>
        <p:spPr>
          <a:xfrm>
            <a:off x="827584" y="1844824"/>
            <a:ext cx="7704856" cy="4031873"/>
          </a:xfrm>
          <a:prstGeom prst="rect">
            <a:avLst/>
          </a:prstGeom>
        </p:spPr>
        <p:txBody>
          <a:bodyPr wrap="square">
            <a:spAutoFit/>
          </a:bodyPr>
          <a:lstStyle/>
          <a:p>
            <a:pPr indent="-342900">
              <a:buAutoNum type="arabicPeriod"/>
            </a:pPr>
            <a:r>
              <a:rPr lang="es-MX" sz="3200" dirty="0" smtClean="0">
                <a:solidFill>
                  <a:srgbClr val="800000"/>
                </a:solidFill>
                <a:latin typeface="Britannic Bold" pitchFamily="34" charset="0"/>
              </a:rPr>
              <a:t>Asignación de Empresa </a:t>
            </a:r>
          </a:p>
          <a:p>
            <a:pPr indent="-342900">
              <a:buAutoNum type="arabicPeriod"/>
            </a:pPr>
            <a:r>
              <a:rPr lang="es-MX" sz="3200" dirty="0" smtClean="0">
                <a:solidFill>
                  <a:srgbClr val="800000"/>
                </a:solidFill>
                <a:latin typeface="Britannic Bold" pitchFamily="34" charset="0"/>
              </a:rPr>
              <a:t>Entrevista “Carta de presentación”</a:t>
            </a:r>
          </a:p>
          <a:p>
            <a:pPr indent="-342900">
              <a:buAutoNum type="arabicPeriod"/>
            </a:pPr>
            <a:r>
              <a:rPr lang="es-MX" sz="3200" dirty="0" smtClean="0">
                <a:solidFill>
                  <a:srgbClr val="800000"/>
                </a:solidFill>
                <a:latin typeface="Britannic Bold" pitchFamily="34" charset="0"/>
              </a:rPr>
              <a:t>Inicio de estadía “Carta de Aceptación”</a:t>
            </a:r>
          </a:p>
          <a:p>
            <a:pPr indent="-342900" algn="ctr"/>
            <a:r>
              <a:rPr lang="es-MX" sz="3200" i="1" dirty="0" smtClean="0">
                <a:solidFill>
                  <a:schemeClr val="accent4"/>
                </a:solidFill>
                <a:latin typeface="Britannic Bold" pitchFamily="34" charset="0"/>
              </a:rPr>
              <a:t>Del  </a:t>
            </a:r>
            <a:r>
              <a:rPr lang="es-MX" sz="3200" i="1" dirty="0" smtClean="0">
                <a:solidFill>
                  <a:schemeClr val="accent4"/>
                </a:solidFill>
                <a:latin typeface="Britannic Bold" pitchFamily="34" charset="0"/>
              </a:rPr>
              <a:t>04 </a:t>
            </a:r>
            <a:r>
              <a:rPr lang="es-MX" sz="3200" i="1" dirty="0" smtClean="0">
                <a:solidFill>
                  <a:schemeClr val="accent4"/>
                </a:solidFill>
                <a:latin typeface="Britannic Bold" pitchFamily="34" charset="0"/>
              </a:rPr>
              <a:t>de </a:t>
            </a:r>
            <a:r>
              <a:rPr lang="es-MX" sz="3200" i="1" dirty="0" smtClean="0">
                <a:solidFill>
                  <a:schemeClr val="accent4"/>
                </a:solidFill>
                <a:latin typeface="Britannic Bold" pitchFamily="34" charset="0"/>
              </a:rPr>
              <a:t>Enero al 15 </a:t>
            </a:r>
            <a:r>
              <a:rPr lang="es-MX" sz="3200" i="1" dirty="0" smtClean="0">
                <a:solidFill>
                  <a:schemeClr val="accent4"/>
                </a:solidFill>
                <a:latin typeface="Britannic Bold" pitchFamily="34" charset="0"/>
              </a:rPr>
              <a:t>de </a:t>
            </a:r>
            <a:r>
              <a:rPr lang="es-MX" sz="3200" i="1" dirty="0" smtClean="0">
                <a:solidFill>
                  <a:schemeClr val="accent4"/>
                </a:solidFill>
                <a:latin typeface="Britannic Bold" pitchFamily="34" charset="0"/>
              </a:rPr>
              <a:t>Abril 2016</a:t>
            </a:r>
            <a:endParaRPr lang="es-MX" sz="3200" i="1" dirty="0" smtClean="0">
              <a:solidFill>
                <a:schemeClr val="accent4"/>
              </a:solidFill>
              <a:latin typeface="Britannic Bold" pitchFamily="34" charset="0"/>
            </a:endParaRPr>
          </a:p>
          <a:p>
            <a:pPr indent="-342900"/>
            <a:r>
              <a:rPr lang="es-MX" sz="3200" dirty="0" smtClean="0">
                <a:solidFill>
                  <a:srgbClr val="800000"/>
                </a:solidFill>
                <a:latin typeface="Britannic Bold" pitchFamily="34" charset="0"/>
              </a:rPr>
              <a:t>4.Evaluación final </a:t>
            </a:r>
          </a:p>
          <a:p>
            <a:pPr indent="-342900"/>
            <a:r>
              <a:rPr lang="es-MX" sz="3200" i="1" dirty="0" smtClean="0">
                <a:solidFill>
                  <a:schemeClr val="accent4"/>
                </a:solidFill>
                <a:latin typeface="Britannic Bold" pitchFamily="34" charset="0"/>
              </a:rPr>
              <a:t>18 </a:t>
            </a:r>
            <a:r>
              <a:rPr lang="es-MX" sz="3200" i="1" dirty="0" smtClean="0">
                <a:solidFill>
                  <a:schemeClr val="accent4"/>
                </a:solidFill>
                <a:latin typeface="Britannic Bold" pitchFamily="34" charset="0"/>
              </a:rPr>
              <a:t>al </a:t>
            </a:r>
            <a:r>
              <a:rPr lang="es-MX" sz="3200" i="1" dirty="0" smtClean="0">
                <a:solidFill>
                  <a:schemeClr val="accent4"/>
                </a:solidFill>
                <a:latin typeface="Britannic Bold" pitchFamily="34" charset="0"/>
              </a:rPr>
              <a:t>22</a:t>
            </a:r>
            <a:r>
              <a:rPr lang="es-MX" sz="3200" i="1" dirty="0" smtClean="0">
                <a:solidFill>
                  <a:schemeClr val="accent4"/>
                </a:solidFill>
                <a:latin typeface="Britannic Bold" pitchFamily="34" charset="0"/>
              </a:rPr>
              <a:t> </a:t>
            </a:r>
            <a:r>
              <a:rPr lang="es-MX" sz="3200" i="1" dirty="0" smtClean="0">
                <a:solidFill>
                  <a:schemeClr val="accent4"/>
                </a:solidFill>
                <a:latin typeface="Britannic Bold" pitchFamily="34" charset="0"/>
              </a:rPr>
              <a:t>de </a:t>
            </a:r>
            <a:r>
              <a:rPr lang="es-MX" sz="3200" i="1" dirty="0" smtClean="0">
                <a:solidFill>
                  <a:schemeClr val="accent4"/>
                </a:solidFill>
                <a:latin typeface="Britannic Bold" pitchFamily="34" charset="0"/>
              </a:rPr>
              <a:t>abril  2016 </a:t>
            </a:r>
          </a:p>
          <a:p>
            <a:pPr indent="-342900"/>
            <a:r>
              <a:rPr lang="es-MX" sz="3200" dirty="0" smtClean="0">
                <a:solidFill>
                  <a:srgbClr val="800000"/>
                </a:solidFill>
                <a:latin typeface="Britannic Bold" pitchFamily="34" charset="0"/>
              </a:rPr>
              <a:t>Termino </a:t>
            </a:r>
            <a:r>
              <a:rPr lang="es-MX" sz="3200" dirty="0" smtClean="0">
                <a:solidFill>
                  <a:srgbClr val="800000"/>
                </a:solidFill>
                <a:latin typeface="Britannic Bold" pitchFamily="34" charset="0"/>
              </a:rPr>
              <a:t>de estadía “Carta de liberación”</a:t>
            </a:r>
          </a:p>
          <a:p>
            <a:pPr indent="-342900" algn="ctr"/>
            <a:r>
              <a:rPr lang="es-MX" sz="3200" dirty="0" smtClean="0">
                <a:solidFill>
                  <a:schemeClr val="accent4"/>
                </a:solidFill>
                <a:latin typeface="Britannic Bold" pitchFamily="34" charset="0"/>
              </a:rPr>
              <a:t>“ Del 15 al </a:t>
            </a:r>
            <a:r>
              <a:rPr lang="es-MX" sz="3200" dirty="0" smtClean="0">
                <a:solidFill>
                  <a:schemeClr val="accent4"/>
                </a:solidFill>
                <a:latin typeface="Britannic Bold" pitchFamily="34" charset="0"/>
              </a:rPr>
              <a:t>22 </a:t>
            </a:r>
            <a:r>
              <a:rPr lang="es-MX" sz="3200" dirty="0" smtClean="0">
                <a:solidFill>
                  <a:schemeClr val="accent4"/>
                </a:solidFill>
                <a:latin typeface="Britannic Bold" pitchFamily="34" charset="0"/>
              </a:rPr>
              <a:t>de </a:t>
            </a:r>
            <a:r>
              <a:rPr lang="es-MX" sz="3200" dirty="0" smtClean="0">
                <a:solidFill>
                  <a:schemeClr val="accent4"/>
                </a:solidFill>
                <a:latin typeface="Britannic Bold" pitchFamily="34" charset="0"/>
              </a:rPr>
              <a:t>Abril </a:t>
            </a:r>
            <a:r>
              <a:rPr lang="es-MX" sz="3200" dirty="0" smtClean="0">
                <a:solidFill>
                  <a:schemeClr val="accent4"/>
                </a:solidFill>
                <a:latin typeface="Britannic Bold" pitchFamily="34" charset="0"/>
              </a:rPr>
              <a:t>de </a:t>
            </a:r>
            <a:r>
              <a:rPr lang="es-MX" sz="3200" dirty="0" smtClean="0">
                <a:solidFill>
                  <a:schemeClr val="accent4"/>
                </a:solidFill>
                <a:latin typeface="Britannic Bold" pitchFamily="34" charset="0"/>
              </a:rPr>
              <a:t>2016”</a:t>
            </a:r>
            <a:endParaRPr lang="es-MX" dirty="0" smtClean="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3214678" y="2495378"/>
            <a:ext cx="5429288" cy="3016210"/>
          </a:xfrm>
          <a:prstGeom prst="rect">
            <a:avLst/>
          </a:prstGeom>
          <a:noFill/>
        </p:spPr>
        <p:txBody>
          <a:bodyPr wrap="square" rtlCol="0">
            <a:spAutoFit/>
          </a:bodyPr>
          <a:lstStyle/>
          <a:p>
            <a:pPr algn="ctr"/>
            <a:r>
              <a:rPr lang="es-MX" b="1" dirty="0" smtClean="0">
                <a:solidFill>
                  <a:srgbClr val="800000"/>
                </a:solidFill>
              </a:rPr>
              <a:t>GRACIAS POR SU ATENCION </a:t>
            </a:r>
          </a:p>
          <a:p>
            <a:pPr algn="ctr"/>
            <a:r>
              <a:rPr lang="es-MX" b="1" dirty="0" smtClean="0">
                <a:solidFill>
                  <a:srgbClr val="800000"/>
                </a:solidFill>
              </a:rPr>
              <a:t>Y ÉXITO !!</a:t>
            </a:r>
          </a:p>
          <a:p>
            <a:pPr algn="ctr"/>
            <a:r>
              <a:rPr lang="es-MX" b="1" dirty="0" smtClean="0">
                <a:solidFill>
                  <a:srgbClr val="800000"/>
                </a:solidFill>
              </a:rPr>
              <a:t>M.C. RUTH AIDEE CORTES CARDENAS</a:t>
            </a:r>
          </a:p>
          <a:p>
            <a:pPr algn="ctr"/>
            <a:r>
              <a:rPr lang="es-MX" b="1" dirty="0" smtClean="0">
                <a:solidFill>
                  <a:srgbClr val="800000"/>
                </a:solidFill>
                <a:hlinkClick r:id="rId2"/>
              </a:rPr>
              <a:t>rcortes@utt.edu.mx</a:t>
            </a:r>
            <a:endParaRPr lang="es-MX" b="1" dirty="0" smtClean="0">
              <a:solidFill>
                <a:srgbClr val="800000"/>
              </a:solidFill>
            </a:endParaRPr>
          </a:p>
          <a:p>
            <a:pPr algn="ctr"/>
            <a:endParaRPr lang="es-MX" b="1" dirty="0" smtClean="0">
              <a:solidFill>
                <a:srgbClr val="800000"/>
              </a:solidFill>
            </a:endParaRPr>
          </a:p>
          <a:p>
            <a:pPr algn="ctr"/>
            <a:r>
              <a:rPr lang="es-MX" b="1" dirty="0" smtClean="0">
                <a:solidFill>
                  <a:srgbClr val="800000"/>
                </a:solidFill>
                <a:hlinkClick r:id="rId3"/>
              </a:rPr>
              <a:t>estadiautt@hotmail.com</a:t>
            </a:r>
            <a:endParaRPr lang="es-MX" b="1" dirty="0" smtClean="0">
              <a:solidFill>
                <a:srgbClr val="800000"/>
              </a:solidFill>
            </a:endParaRPr>
          </a:p>
          <a:p>
            <a:pPr algn="ctr"/>
            <a:endParaRPr lang="es-MX" b="1" dirty="0">
              <a:solidFill>
                <a:srgbClr val="800000"/>
              </a:solidFill>
            </a:endParaRPr>
          </a:p>
          <a:p>
            <a:pPr algn="ctr"/>
            <a:endParaRPr lang="es-MX" b="1" dirty="0" smtClean="0">
              <a:solidFill>
                <a:srgbClr val="800000"/>
              </a:solidFill>
            </a:endParaRPr>
          </a:p>
          <a:p>
            <a:pPr algn="ctr"/>
            <a:endParaRPr lang="es-MX" b="1" dirty="0">
              <a:solidFill>
                <a:srgbClr val="800000"/>
              </a:solidFill>
            </a:endParaRPr>
          </a:p>
          <a:p>
            <a:pPr algn="ctr"/>
            <a:r>
              <a:rPr lang="es-MX" sz="2800" b="1" dirty="0" smtClean="0">
                <a:solidFill>
                  <a:srgbClr val="800000"/>
                </a:solidFill>
              </a:rPr>
              <a:t>WWW.UTT.EDU.MX</a:t>
            </a:r>
          </a:p>
        </p:txBody>
      </p:sp>
      <p:pic>
        <p:nvPicPr>
          <p:cNvPr id="37891" name="Picture 3" descr="http://upload.wikimedia.org/wikipedia/commons/thumb/1/1b/Facebook_icon.svg/220px-Facebook_icon.svg.png"/>
          <p:cNvPicPr>
            <a:picLocks noChangeAspect="1" noChangeArrowheads="1"/>
          </p:cNvPicPr>
          <p:nvPr/>
        </p:nvPicPr>
        <p:blipFill>
          <a:blip r:embed="rId4" cstate="print"/>
          <a:srcRect/>
          <a:stretch>
            <a:fillRect/>
          </a:stretch>
        </p:blipFill>
        <p:spPr bwMode="auto">
          <a:xfrm>
            <a:off x="3779912" y="3717032"/>
            <a:ext cx="648072" cy="648072"/>
          </a:xfrm>
          <a:prstGeom prst="rect">
            <a:avLst/>
          </a:prstGeom>
          <a:noFill/>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urrencia">
  <a:themeElements>
    <a:clrScheme name="Personalizado 2">
      <a:dk1>
        <a:sysClr val="windowText" lastClr="000000"/>
      </a:dk1>
      <a:lt1>
        <a:sysClr val="window" lastClr="FFFFFF"/>
      </a:lt1>
      <a:dk2>
        <a:srgbClr val="323232"/>
      </a:dk2>
      <a:lt2>
        <a:srgbClr val="E3DED1"/>
      </a:lt2>
      <a:accent1>
        <a:srgbClr val="4F141B"/>
      </a:accent1>
      <a:accent2>
        <a:srgbClr val="C00000"/>
      </a:accent2>
      <a:accent3>
        <a:srgbClr val="713C27"/>
      </a:accent3>
      <a:accent4>
        <a:srgbClr val="4E8542"/>
      </a:accent4>
      <a:accent5>
        <a:srgbClr val="604878"/>
      </a:accent5>
      <a:accent6>
        <a:srgbClr val="C19859"/>
      </a:accent6>
      <a:hlink>
        <a:srgbClr val="6B9F25"/>
      </a:hlink>
      <a:folHlink>
        <a:srgbClr val="B26B02"/>
      </a:folHlink>
    </a:clrScheme>
    <a:fontScheme name="Concurrencia">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urrencia">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2079</TotalTime>
  <Words>849</Words>
  <Application>Microsoft Office PowerPoint</Application>
  <PresentationFormat>Presentación en pantalla (4:3)</PresentationFormat>
  <Paragraphs>136</Paragraphs>
  <Slides>22</Slides>
  <Notes>0</Notes>
  <HiddenSlides>0</HiddenSlides>
  <MMClips>0</MMClips>
  <ScaleCrop>false</ScaleCrop>
  <HeadingPairs>
    <vt:vector size="6" baseType="variant">
      <vt:variant>
        <vt:lpstr>Tema</vt:lpstr>
      </vt:variant>
      <vt:variant>
        <vt:i4>1</vt:i4>
      </vt:variant>
      <vt:variant>
        <vt:lpstr>Servidores OLE incrustados</vt:lpstr>
      </vt:variant>
      <vt:variant>
        <vt:i4>1</vt:i4>
      </vt:variant>
      <vt:variant>
        <vt:lpstr>Títulos de diapositiva</vt:lpstr>
      </vt:variant>
      <vt:variant>
        <vt:i4>22</vt:i4>
      </vt:variant>
    </vt:vector>
  </HeadingPairs>
  <TitlesOfParts>
    <vt:vector size="24" baseType="lpstr">
      <vt:lpstr>Concurrencia</vt:lpstr>
      <vt:lpstr>Imagen de mapa de bits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UTT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Utt</dc:creator>
  <cp:lastModifiedBy>ruth aideé cortés</cp:lastModifiedBy>
  <cp:revision>116</cp:revision>
  <dcterms:created xsi:type="dcterms:W3CDTF">2010-10-22T16:53:01Z</dcterms:created>
  <dcterms:modified xsi:type="dcterms:W3CDTF">2015-09-22T20:38:19Z</dcterms:modified>
</cp:coreProperties>
</file>